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76" r:id="rId7"/>
    <p:sldId id="271" r:id="rId8"/>
    <p:sldId id="27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8" r:id="rId23"/>
    <p:sldId id="273" r:id="rId24"/>
    <p:sldId id="272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698" autoAdjust="0"/>
  </p:normalViewPr>
  <p:slideViewPr>
    <p:cSldViewPr snapToGrid="0">
      <p:cViewPr varScale="1">
        <p:scale>
          <a:sx n="52" d="100"/>
          <a:sy n="52" d="100"/>
        </p:scale>
        <p:origin x="11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svg"/><Relationship Id="rId1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svg"/><Relationship Id="rId1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A42EE-75CF-41E1-A285-55965A3CDB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FD70B-3C82-4927-B076-CD697A3CC2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solidFill>
                <a:schemeClr val="bg1"/>
              </a:solidFill>
            </a:rPr>
            <a:t>Understanding your core values can help you set realistic </a:t>
          </a:r>
          <a:r>
            <a:rPr lang="en-US" sz="2400" b="0" i="0" dirty="0" smtClean="0">
              <a:solidFill>
                <a:schemeClr val="bg1"/>
              </a:solidFill>
            </a:rPr>
            <a:t>goals.</a:t>
          </a:r>
          <a:endParaRPr lang="en-US" sz="2400" dirty="0"/>
        </a:p>
      </dgm:t>
    </dgm:pt>
    <dgm:pt modelId="{34C5C180-8EB6-4CCE-B769-4548032C1DBC}" type="parTrans" cxnId="{8BE16759-BDD3-4D02-8E12-9CEAAB30AF14}">
      <dgm:prSet/>
      <dgm:spPr/>
      <dgm:t>
        <a:bodyPr/>
        <a:lstStyle/>
        <a:p>
          <a:endParaRPr lang="en-US" sz="2400"/>
        </a:p>
      </dgm:t>
    </dgm:pt>
    <dgm:pt modelId="{4EB91EAF-8B94-4975-A8A1-A2E431DCFC92}" type="sibTrans" cxnId="{8BE16759-BDD3-4D02-8E12-9CEAAB30AF14}">
      <dgm:prSet/>
      <dgm:spPr/>
      <dgm:t>
        <a:bodyPr/>
        <a:lstStyle/>
        <a:p>
          <a:endParaRPr lang="en-US" sz="2400"/>
        </a:p>
      </dgm:t>
    </dgm:pt>
    <dgm:pt modelId="{DA7FF516-E0CB-49CA-A010-0B86E6C218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solidFill>
                <a:schemeClr val="bg1"/>
              </a:solidFill>
            </a:rPr>
            <a:t>Understanding your core values can also help you make spending decisions that will help you meet your goals.</a:t>
          </a:r>
          <a:endParaRPr lang="en-US" sz="2400" dirty="0">
            <a:solidFill>
              <a:schemeClr val="bg1"/>
            </a:solidFill>
          </a:endParaRPr>
        </a:p>
      </dgm:t>
    </dgm:pt>
    <dgm:pt modelId="{95A975A4-DF2C-4AEC-93F3-A197294F588C}" type="parTrans" cxnId="{37E104E2-11F9-4E86-A8B7-3CC67C193A85}">
      <dgm:prSet/>
      <dgm:spPr/>
      <dgm:t>
        <a:bodyPr/>
        <a:lstStyle/>
        <a:p>
          <a:endParaRPr lang="en-US" sz="2400"/>
        </a:p>
      </dgm:t>
    </dgm:pt>
    <dgm:pt modelId="{AF3A03C8-0FE6-439D-8CBA-940181D767CF}" type="sibTrans" cxnId="{37E104E2-11F9-4E86-A8B7-3CC67C193A85}">
      <dgm:prSet/>
      <dgm:spPr/>
      <dgm:t>
        <a:bodyPr/>
        <a:lstStyle/>
        <a:p>
          <a:endParaRPr lang="en-US" sz="2400"/>
        </a:p>
      </dgm:t>
    </dgm:pt>
    <dgm:pt modelId="{8B3A50FC-327D-40EB-955A-CEEFC5B657F2}" type="pres">
      <dgm:prSet presAssocID="{5AEA42EE-75CF-41E1-A285-55965A3CDBE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F98E5-FCC9-4C0A-9FD7-9E285B063EB2}" type="pres">
      <dgm:prSet presAssocID="{425FD70B-3C82-4927-B076-CD697A3CC22F}" presName="compNode" presStyleCnt="0"/>
      <dgm:spPr/>
    </dgm:pt>
    <dgm:pt modelId="{4FBBA96D-4FA6-4268-87DF-871C85EDE094}" type="pres">
      <dgm:prSet presAssocID="{425FD70B-3C82-4927-B076-CD697A3CC22F}" presName="bgRect" presStyleLbl="bgShp" presStyleIdx="0" presStyleCnt="2" custLinFactNeighborX="-166" custLinFactNeighborY="-3383"/>
      <dgm:spPr/>
    </dgm:pt>
    <dgm:pt modelId="{16621C85-253F-4033-A14D-910B04295748}" type="pres">
      <dgm:prSet presAssocID="{425FD70B-3C82-4927-B076-CD697A3CC22F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338A8EF-70E0-4081-9773-40E5E2B3867D}" type="pres">
      <dgm:prSet presAssocID="{425FD70B-3C82-4927-B076-CD697A3CC22F}" presName="spaceRect" presStyleCnt="0"/>
      <dgm:spPr/>
    </dgm:pt>
    <dgm:pt modelId="{F1D449C9-AAD8-4C71-8ED8-4F70EFB00EB9}" type="pres">
      <dgm:prSet presAssocID="{425FD70B-3C82-4927-B076-CD697A3CC22F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5BA3799-BECE-4092-BD16-F0E13D556B32}" type="pres">
      <dgm:prSet presAssocID="{4EB91EAF-8B94-4975-A8A1-A2E431DCFC92}" presName="sibTrans" presStyleCnt="0"/>
      <dgm:spPr/>
    </dgm:pt>
    <dgm:pt modelId="{FC777A9B-BB3C-425F-8B28-1DA59886FBDD}" type="pres">
      <dgm:prSet presAssocID="{DA7FF516-E0CB-49CA-A010-0B86E6C21851}" presName="compNode" presStyleCnt="0"/>
      <dgm:spPr/>
    </dgm:pt>
    <dgm:pt modelId="{2BA0E0DC-CDCC-43AC-A9AA-1E323B17B348}" type="pres">
      <dgm:prSet presAssocID="{DA7FF516-E0CB-49CA-A010-0B86E6C21851}" presName="bgRect" presStyleLbl="bgShp" presStyleIdx="1" presStyleCnt="2"/>
      <dgm:spPr/>
    </dgm:pt>
    <dgm:pt modelId="{9BADB3B9-E248-4684-8E6E-2939D3A0AA2A}" type="pres">
      <dgm:prSet presAssocID="{DA7FF516-E0CB-49CA-A010-0B86E6C21851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C4DA81F-C934-4F72-86CB-B3E9A89B1D00}" type="pres">
      <dgm:prSet presAssocID="{DA7FF516-E0CB-49CA-A010-0B86E6C21851}" presName="spaceRect" presStyleCnt="0"/>
      <dgm:spPr/>
    </dgm:pt>
    <dgm:pt modelId="{BFFDC9E7-8918-4586-9B0A-6083DD9B5CB7}" type="pres">
      <dgm:prSet presAssocID="{DA7FF516-E0CB-49CA-A010-0B86E6C21851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AD1B5-A7C7-4324-908E-9692A94E2593}" type="presOf" srcId="{5AEA42EE-75CF-41E1-A285-55965A3CDBE4}" destId="{8B3A50FC-327D-40EB-955A-CEEFC5B657F2}" srcOrd="0" destOrd="0" presId="urn:microsoft.com/office/officeart/2018/2/layout/IconVerticalSolidList"/>
    <dgm:cxn modelId="{8BE16759-BDD3-4D02-8E12-9CEAAB30AF14}" srcId="{5AEA42EE-75CF-41E1-A285-55965A3CDBE4}" destId="{425FD70B-3C82-4927-B076-CD697A3CC22F}" srcOrd="0" destOrd="0" parTransId="{34C5C180-8EB6-4CCE-B769-4548032C1DBC}" sibTransId="{4EB91EAF-8B94-4975-A8A1-A2E431DCFC92}"/>
    <dgm:cxn modelId="{C7E7B13E-715E-49C5-9127-312B0A021C36}" type="presOf" srcId="{DA7FF516-E0CB-49CA-A010-0B86E6C21851}" destId="{BFFDC9E7-8918-4586-9B0A-6083DD9B5CB7}" srcOrd="0" destOrd="0" presId="urn:microsoft.com/office/officeart/2018/2/layout/IconVerticalSolidList"/>
    <dgm:cxn modelId="{37E104E2-11F9-4E86-A8B7-3CC67C193A85}" srcId="{5AEA42EE-75CF-41E1-A285-55965A3CDBE4}" destId="{DA7FF516-E0CB-49CA-A010-0B86E6C21851}" srcOrd="1" destOrd="0" parTransId="{95A975A4-DF2C-4AEC-93F3-A197294F588C}" sibTransId="{AF3A03C8-0FE6-439D-8CBA-940181D767CF}"/>
    <dgm:cxn modelId="{55789D53-6DED-444A-838D-C8DAD0A96E5A}" type="presOf" srcId="{425FD70B-3C82-4927-B076-CD697A3CC22F}" destId="{F1D449C9-AAD8-4C71-8ED8-4F70EFB00EB9}" srcOrd="0" destOrd="0" presId="urn:microsoft.com/office/officeart/2018/2/layout/IconVerticalSolidList"/>
    <dgm:cxn modelId="{A1923624-0822-4779-8475-EA337B86A406}" type="presParOf" srcId="{8B3A50FC-327D-40EB-955A-CEEFC5B657F2}" destId="{45CF98E5-FCC9-4C0A-9FD7-9E285B063EB2}" srcOrd="0" destOrd="0" presId="urn:microsoft.com/office/officeart/2018/2/layout/IconVerticalSolidList"/>
    <dgm:cxn modelId="{8599F9B9-BA8D-4355-95CD-B1E1945E3C15}" type="presParOf" srcId="{45CF98E5-FCC9-4C0A-9FD7-9E285B063EB2}" destId="{4FBBA96D-4FA6-4268-87DF-871C85EDE094}" srcOrd="0" destOrd="0" presId="urn:microsoft.com/office/officeart/2018/2/layout/IconVerticalSolidList"/>
    <dgm:cxn modelId="{47B21368-1327-4041-9EEC-E5D4C3EA0C08}" type="presParOf" srcId="{45CF98E5-FCC9-4C0A-9FD7-9E285B063EB2}" destId="{16621C85-253F-4033-A14D-910B04295748}" srcOrd="1" destOrd="0" presId="urn:microsoft.com/office/officeart/2018/2/layout/IconVerticalSolidList"/>
    <dgm:cxn modelId="{13BE96CA-7AE6-4A1F-A56D-CBC30AED501D}" type="presParOf" srcId="{45CF98E5-FCC9-4C0A-9FD7-9E285B063EB2}" destId="{4338A8EF-70E0-4081-9773-40E5E2B3867D}" srcOrd="2" destOrd="0" presId="urn:microsoft.com/office/officeart/2018/2/layout/IconVerticalSolidList"/>
    <dgm:cxn modelId="{05A7AC1A-2CA1-48B4-9B7A-4582FAFA2212}" type="presParOf" srcId="{45CF98E5-FCC9-4C0A-9FD7-9E285B063EB2}" destId="{F1D449C9-AAD8-4C71-8ED8-4F70EFB00EB9}" srcOrd="3" destOrd="0" presId="urn:microsoft.com/office/officeart/2018/2/layout/IconVerticalSolidList"/>
    <dgm:cxn modelId="{6164C52A-92DA-4EFE-B8A6-C8DD6FA2921B}" type="presParOf" srcId="{8B3A50FC-327D-40EB-955A-CEEFC5B657F2}" destId="{25BA3799-BECE-4092-BD16-F0E13D556B32}" srcOrd="1" destOrd="0" presId="urn:microsoft.com/office/officeart/2018/2/layout/IconVerticalSolidList"/>
    <dgm:cxn modelId="{2A0E77FE-FF3A-4A7C-B815-CD528BEDFFFD}" type="presParOf" srcId="{8B3A50FC-327D-40EB-955A-CEEFC5B657F2}" destId="{FC777A9B-BB3C-425F-8B28-1DA59886FBDD}" srcOrd="2" destOrd="0" presId="urn:microsoft.com/office/officeart/2018/2/layout/IconVerticalSolidList"/>
    <dgm:cxn modelId="{F765B8AD-A408-401B-877D-B53491CE1782}" type="presParOf" srcId="{FC777A9B-BB3C-425F-8B28-1DA59886FBDD}" destId="{2BA0E0DC-CDCC-43AC-A9AA-1E323B17B348}" srcOrd="0" destOrd="0" presId="urn:microsoft.com/office/officeart/2018/2/layout/IconVerticalSolidList"/>
    <dgm:cxn modelId="{4A7D0427-702C-4EB0-9C85-3940594C1C83}" type="presParOf" srcId="{FC777A9B-BB3C-425F-8B28-1DA59886FBDD}" destId="{9BADB3B9-E248-4684-8E6E-2939D3A0AA2A}" srcOrd="1" destOrd="0" presId="urn:microsoft.com/office/officeart/2018/2/layout/IconVerticalSolidList"/>
    <dgm:cxn modelId="{6F9DEDEB-5D15-423E-9442-811F326227BF}" type="presParOf" srcId="{FC777A9B-BB3C-425F-8B28-1DA59886FBDD}" destId="{FC4DA81F-C934-4F72-86CB-B3E9A89B1D00}" srcOrd="2" destOrd="0" presId="urn:microsoft.com/office/officeart/2018/2/layout/IconVerticalSolidList"/>
    <dgm:cxn modelId="{7C745206-2C0B-418C-87C5-19476166F1FF}" type="presParOf" srcId="{FC777A9B-BB3C-425F-8B28-1DA59886FBDD}" destId="{BFFDC9E7-8918-4586-9B0A-6083DD9B5C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A96D-4FA6-4268-87DF-871C85EDE094}">
      <dsp:nvSpPr>
        <dsp:cNvPr id="0" name=""/>
        <dsp:cNvSpPr/>
      </dsp:nvSpPr>
      <dsp:spPr>
        <a:xfrm>
          <a:off x="0" y="402689"/>
          <a:ext cx="9810750" cy="9653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21C85-253F-4033-A14D-910B04295748}">
      <dsp:nvSpPr>
        <dsp:cNvPr id="0" name=""/>
        <dsp:cNvSpPr/>
      </dsp:nvSpPr>
      <dsp:spPr>
        <a:xfrm>
          <a:off x="292013" y="652546"/>
          <a:ext cx="530933" cy="530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449C9-AAD8-4C71-8ED8-4F70EFB00EB9}">
      <dsp:nvSpPr>
        <dsp:cNvPr id="0" name=""/>
        <dsp:cNvSpPr/>
      </dsp:nvSpPr>
      <dsp:spPr>
        <a:xfrm>
          <a:off x="1114959" y="435346"/>
          <a:ext cx="8695790" cy="96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64" tIns="102164" rIns="102164" bIns="102164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>
              <a:solidFill>
                <a:schemeClr val="bg1"/>
              </a:solidFill>
            </a:rPr>
            <a:t>Understanding your core values can help you set realistic </a:t>
          </a:r>
          <a:r>
            <a:rPr lang="en-US" sz="2400" b="0" i="0" kern="1200" dirty="0" smtClean="0">
              <a:solidFill>
                <a:schemeClr val="bg1"/>
              </a:solidFill>
            </a:rPr>
            <a:t>goals.</a:t>
          </a:r>
          <a:endParaRPr lang="en-US" sz="2400" kern="1200" dirty="0"/>
        </a:p>
      </dsp:txBody>
      <dsp:txXfrm>
        <a:off x="1114959" y="435346"/>
        <a:ext cx="8695790" cy="965333"/>
      </dsp:txXfrm>
    </dsp:sp>
    <dsp:sp modelId="{2BA0E0DC-CDCC-43AC-A9AA-1E323B17B348}">
      <dsp:nvSpPr>
        <dsp:cNvPr id="0" name=""/>
        <dsp:cNvSpPr/>
      </dsp:nvSpPr>
      <dsp:spPr>
        <a:xfrm>
          <a:off x="0" y="1627816"/>
          <a:ext cx="9810750" cy="9653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DB3B9-E248-4684-8E6E-2939D3A0AA2A}">
      <dsp:nvSpPr>
        <dsp:cNvPr id="0" name=""/>
        <dsp:cNvSpPr/>
      </dsp:nvSpPr>
      <dsp:spPr>
        <a:xfrm>
          <a:off x="292013" y="1845016"/>
          <a:ext cx="530933" cy="53093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DC9E7-8918-4586-9B0A-6083DD9B5CB7}">
      <dsp:nvSpPr>
        <dsp:cNvPr id="0" name=""/>
        <dsp:cNvSpPr/>
      </dsp:nvSpPr>
      <dsp:spPr>
        <a:xfrm>
          <a:off x="1114959" y="1627816"/>
          <a:ext cx="8695790" cy="96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64" tIns="102164" rIns="102164" bIns="102164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>
              <a:solidFill>
                <a:schemeClr val="bg1"/>
              </a:solidFill>
            </a:rPr>
            <a:t>Understanding your core values can also help you make spending decisions that will help you meet your goals.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114959" y="1627816"/>
        <a:ext cx="8695790" cy="965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52FC1-B498-4D37-9121-22076DD3357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979B2-C82E-43F5-AE90-486B8B59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9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3" name="Google Shape;2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421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19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340B-E0B9-488B-9A12-FAED2E3F0E05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N98sXyBxYU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Source Sans Pro Black" panose="020B0803030403020204"/>
              </a:rPr>
              <a:t>Financial wellness</a:t>
            </a:r>
            <a:endParaRPr lang="en-US" b="1" dirty="0">
              <a:latin typeface="Source Sans Pro Black" panose="020B080303040302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10063325"/>
            <a:ext cx="7197726" cy="14054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New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2" y="4880573"/>
            <a:ext cx="3551901" cy="85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51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&quot;&quot;"/>
          <p:cNvSpPr/>
          <p:nvPr/>
        </p:nvSpPr>
        <p:spPr>
          <a:xfrm>
            <a:off x="838200" y="1103850"/>
            <a:ext cx="3397898" cy="721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EC8EC7-2AE0-4B05-8080-FBFD0A26BC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2026" y="1185039"/>
            <a:ext cx="6368143" cy="585561"/>
          </a:xfrm>
        </p:spPr>
        <p:txBody>
          <a:bodyPr anchor="t" anchorCtr="0">
            <a:normAutofit fontScale="90000"/>
          </a:bodyPr>
          <a:lstStyle/>
          <a:p>
            <a:r>
              <a:rPr lang="en-US" sz="3600" dirty="0">
                <a:ea typeface="Source Sans Pro Semibold" panose="020B0603030403020204" pitchFamily="34" charset="0"/>
              </a:rPr>
              <a:t>Key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EF8A-6EC0-4550-ABF3-005E073D802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67376" y="2182454"/>
            <a:ext cx="7893050" cy="3606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Understanding your values can help you set achievable financial goals.</a:t>
            </a:r>
          </a:p>
        </p:txBody>
      </p:sp>
      <p:pic>
        <p:nvPicPr>
          <p:cNvPr id="8" name="Picture 7" descr="Three exclamation mark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6" y="2516047"/>
            <a:ext cx="2939615" cy="29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4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489585"/>
            <a:ext cx="1083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Apply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FF37C-B3A1-4C10-91DC-E76A06129B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6831" y="632278"/>
            <a:ext cx="8824913" cy="1379538"/>
          </a:xfrm>
        </p:spPr>
        <p:txBody>
          <a:bodyPr>
            <a:normAutofit/>
          </a:bodyPr>
          <a:lstStyle/>
          <a:p>
            <a:r>
              <a:rPr lang="en-US" b="1" dirty="0"/>
              <a:t>My Values </a:t>
            </a:r>
          </a:p>
        </p:txBody>
      </p:sp>
      <p:pic>
        <p:nvPicPr>
          <p:cNvPr id="7" name="Picture 6" descr="Screenshot of page 6 of the participant guide, Apply it: My Valu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31" y="2443171"/>
            <a:ext cx="10298337" cy="411933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1591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&quot;&quot;"/>
          <p:cNvSpPr/>
          <p:nvPr/>
        </p:nvSpPr>
        <p:spPr>
          <a:xfrm flipH="1">
            <a:off x="-1" y="-2"/>
            <a:ext cx="2316481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cture of a young man holding a box of produce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r="21728"/>
          <a:stretch/>
        </p:blipFill>
        <p:spPr>
          <a:xfrm>
            <a:off x="0" y="-3"/>
            <a:ext cx="2242535" cy="2242535"/>
          </a:xfrm>
          <a:prstGeom prst="rect">
            <a:avLst/>
          </a:prstGeom>
        </p:spPr>
      </p:pic>
      <p:pic>
        <p:nvPicPr>
          <p:cNvPr id="5" name="Picture 4" descr="Picture of a family making dinner together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-503" r="26422" b="503"/>
          <a:stretch/>
        </p:blipFill>
        <p:spPr>
          <a:xfrm>
            <a:off x="0" y="2304334"/>
            <a:ext cx="2242535" cy="2242535"/>
          </a:xfrm>
          <a:prstGeom prst="rect">
            <a:avLst/>
          </a:prstGeom>
        </p:spPr>
      </p:pic>
      <p:pic>
        <p:nvPicPr>
          <p:cNvPr id="6" name="Picture 5" descr="Picture of three young people eating pizza and laughing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/>
        </p:blipFill>
        <p:spPr>
          <a:xfrm>
            <a:off x="-1" y="4615465"/>
            <a:ext cx="2242535" cy="224253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818CA-E5CA-4D61-A67F-3AE07FE4F9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3586" y="431495"/>
            <a:ext cx="6748463" cy="1379537"/>
          </a:xfrm>
        </p:spPr>
        <p:txBody>
          <a:bodyPr/>
          <a:lstStyle/>
          <a:p>
            <a:r>
              <a:rPr lang="en-US" dirty="0">
                <a:solidFill>
                  <a:srgbClr val="93D5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Using Your Values When Managing Your Money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4C0BC45-F922-0749-90B1-89E1748E0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553639"/>
              </p:ext>
            </p:extLst>
          </p:nvPr>
        </p:nvGraphicFramePr>
        <p:xfrm>
          <a:off x="2133601" y="3533775"/>
          <a:ext cx="9810750" cy="302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9744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11" name="Online Media 10" title="How the Friends cast spent their first paycheck #shorts #friends #friendsshow #rachel #joey #phoebe">
            <a:hlinkClick r:id="" action="ppaction://media"/>
            <a:extLst>
              <a:ext uri="{FF2B5EF4-FFF2-40B4-BE49-F238E27FC236}">
                <a16:creationId xmlns:a16="http://schemas.microsoft.com/office/drawing/2014/main" id="{10815EF3-827E-04B1-94A3-B37762D39A76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5677" y="676275"/>
            <a:ext cx="98615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96B39B-9EF1-4C42-B846-BBD131C6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071" y="973393"/>
            <a:ext cx="4930000" cy="426807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 dirty="0">
                <a:latin typeface="+mj-lt"/>
                <a:ea typeface="+mj-ea"/>
                <a:cs typeface="+mj-cs"/>
              </a:rPr>
              <a:t>SECTION </a:t>
            </a:r>
            <a:r>
              <a:rPr lang="en-US" sz="4600" b="0" i="0" kern="1200" dirty="0" smtClean="0">
                <a:latin typeface="+mj-lt"/>
                <a:ea typeface="+mj-ea"/>
                <a:cs typeface="+mj-cs"/>
              </a:rPr>
              <a:t>4</a:t>
            </a:r>
            <a:br>
              <a:rPr lang="en-US" sz="4600" b="0" i="0" kern="1200" dirty="0" smtClean="0">
                <a:latin typeface="+mj-lt"/>
                <a:ea typeface="+mj-ea"/>
                <a:cs typeface="+mj-cs"/>
              </a:rPr>
            </a:br>
            <a:r>
              <a:rPr lang="en-US" sz="4600" b="0" i="0" kern="1200" dirty="0">
                <a:latin typeface="+mj-lt"/>
                <a:ea typeface="+mj-ea"/>
                <a:cs typeface="+mj-cs"/>
              </a:rPr>
              <a:t/>
            </a:r>
            <a:br>
              <a:rPr lang="en-US" sz="4600" b="0" i="0" kern="1200" dirty="0">
                <a:latin typeface="+mj-lt"/>
                <a:ea typeface="+mj-ea"/>
                <a:cs typeface="+mj-cs"/>
              </a:rPr>
            </a:br>
            <a:r>
              <a:rPr lang="en-US" sz="4600" b="0" i="0" kern="1200" dirty="0">
                <a:latin typeface="+mj-lt"/>
                <a:ea typeface="+mj-ea"/>
                <a:cs typeface="+mj-cs"/>
              </a:rPr>
              <a:t>External Influences on Choices About Money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0EA680-D336-4FF7-8B7A-9848BB0A1C32}" type="slidenum">
              <a:rPr lang="en-US" smtClean="0">
                <a:latin typeface="+mj-lt"/>
              </a:rPr>
              <a:pPr defTabSz="914400">
                <a:spcAft>
                  <a:spcPts val="600"/>
                </a:spcAft>
              </a:pPr>
              <a:t>14</a:t>
            </a:fld>
            <a:endParaRPr lang="en-US">
              <a:latin typeface="+mj-lt"/>
            </a:endParaRPr>
          </a:p>
        </p:txBody>
      </p:sp>
      <p:pic>
        <p:nvPicPr>
          <p:cNvPr id="5" name="Picture 4" descr="Picture of a hand writing, &quot;Influence&quot; with six marks and the word Loading... underneath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r="11366"/>
          <a:stretch/>
        </p:blipFill>
        <p:spPr>
          <a:xfrm>
            <a:off x="1109764" y="1248114"/>
            <a:ext cx="4986236" cy="435865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0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oup of young people taking a selfie with a mobile phone on a stick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16634"/>
          <a:stretch/>
        </p:blipFill>
        <p:spPr>
          <a:xfrm>
            <a:off x="4621739" y="4608576"/>
            <a:ext cx="2249424" cy="2249424"/>
          </a:xfrm>
          <a:prstGeom prst="rect">
            <a:avLst/>
          </a:prstGeom>
        </p:spPr>
      </p:pic>
      <p:pic>
        <p:nvPicPr>
          <p:cNvPr id="11" name="Picture 10" descr="Woman checking her banking app while shopping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/>
        </p:blipFill>
        <p:spPr>
          <a:xfrm>
            <a:off x="2310869" y="4598120"/>
            <a:ext cx="2249424" cy="2249424"/>
          </a:xfrm>
          <a:prstGeom prst="rect">
            <a:avLst/>
          </a:prstGeom>
        </p:spPr>
      </p:pic>
      <p:pic>
        <p:nvPicPr>
          <p:cNvPr id="4" name="Picture 3" descr="Photo of professional basketball players playing in a game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12448"/>
          <a:stretch/>
        </p:blipFill>
        <p:spPr>
          <a:xfrm>
            <a:off x="-1" y="4598120"/>
            <a:ext cx="2249424" cy="2249424"/>
          </a:xfrm>
          <a:prstGeom prst="rect">
            <a:avLst/>
          </a:prstGeom>
        </p:spPr>
      </p:pic>
      <p:pic>
        <p:nvPicPr>
          <p:cNvPr id="5" name="Picture 4" descr="Hand holding a TV remote changing the TV channel.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628135" y="2294086"/>
            <a:ext cx="2252708" cy="2252708"/>
          </a:xfrm>
          <a:prstGeom prst="rect">
            <a:avLst/>
          </a:prstGeom>
        </p:spPr>
      </p:pic>
      <p:pic>
        <p:nvPicPr>
          <p:cNvPr id="8" name="Picture 7" descr="Young lady sitting on a couch looking at her laptop.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7" t="16919" r="23158" b="3968"/>
          <a:stretch/>
        </p:blipFill>
        <p:spPr>
          <a:xfrm>
            <a:off x="2310869" y="2294086"/>
            <a:ext cx="2249424" cy="2249424"/>
          </a:xfrm>
          <a:prstGeom prst="rect">
            <a:avLst/>
          </a:prstGeom>
        </p:spPr>
      </p:pic>
      <p:pic>
        <p:nvPicPr>
          <p:cNvPr id="9" name="Picture 8" descr="Person taking a photo of the food they are eating.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/>
        </p:blipFill>
        <p:spPr>
          <a:xfrm>
            <a:off x="-1" y="2294086"/>
            <a:ext cx="2259372" cy="2259372"/>
          </a:xfrm>
          <a:prstGeom prst="rect">
            <a:avLst/>
          </a:prstGeom>
        </p:spPr>
      </p:pic>
      <p:pic>
        <p:nvPicPr>
          <p:cNvPr id="7" name="Picture 6" descr="Group of young men watching something a a mobile phone and laughing.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/>
        </p:blipFill>
        <p:spPr>
          <a:xfrm>
            <a:off x="4621739" y="0"/>
            <a:ext cx="2249424" cy="2249424"/>
          </a:xfrm>
          <a:prstGeom prst="rect">
            <a:avLst/>
          </a:prstGeom>
        </p:spPr>
      </p:pic>
      <p:pic>
        <p:nvPicPr>
          <p:cNvPr id="10" name="Picture 9" descr="City Skyline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r="21881"/>
          <a:stretch/>
        </p:blipFill>
        <p:spPr>
          <a:xfrm>
            <a:off x="2310869" y="0"/>
            <a:ext cx="2249424" cy="2249424"/>
          </a:xfrm>
          <a:prstGeom prst="rect">
            <a:avLst/>
          </a:prstGeom>
        </p:spPr>
      </p:pic>
      <p:pic>
        <p:nvPicPr>
          <p:cNvPr id="12" name="Picture 11" descr="Young woman performing in front of a microphone with her hands up.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t="7192" r="28742" b="6320"/>
          <a:stretch/>
        </p:blipFill>
        <p:spPr>
          <a:xfrm>
            <a:off x="-1" y="0"/>
            <a:ext cx="2249424" cy="224942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567A3-4679-472C-B03D-73CFC219E8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1400" y="1441450"/>
            <a:ext cx="4800600" cy="1639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Influences on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Choices About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31009-0BCF-4254-928C-8FA98B7B21B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621588" y="3157538"/>
            <a:ext cx="4570412" cy="3144837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Friends and peers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Celebrities and athletes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media and influencers 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Advertisements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Television and movies</a:t>
            </a:r>
          </a:p>
        </p:txBody>
      </p:sp>
    </p:spTree>
    <p:extLst>
      <p:ext uri="{BB962C8B-B14F-4D97-AF65-F5344CB8AC3E}">
        <p14:creationId xmlns:p14="http://schemas.microsoft.com/office/powerpoint/2010/main" val="321621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/>
        </p:nvSpPr>
        <p:spPr>
          <a:xfrm>
            <a:off x="-17669" y="1866900"/>
            <a:ext cx="6096000" cy="4991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&quot;&quot;"/>
          <p:cNvSpPr/>
          <p:nvPr/>
        </p:nvSpPr>
        <p:spPr>
          <a:xfrm>
            <a:off x="6080760" y="1866900"/>
            <a:ext cx="6126556" cy="4991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FF37C-B3A1-4C10-91DC-E76A06129B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6043" y="275966"/>
            <a:ext cx="8824913" cy="1381125"/>
          </a:xfrm>
        </p:spPr>
        <p:txBody>
          <a:bodyPr/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Influences Can Be…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A5C03-D280-479A-864A-85D9A4DDE62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060575"/>
            <a:ext cx="5113338" cy="2476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PRODUCTIVE</a:t>
            </a:r>
          </a:p>
          <a:p>
            <a:pPr marL="0" indent="0" algn="ctr">
              <a:buNone/>
            </a:pPr>
            <a:r>
              <a:rPr lang="en-US" sz="2000" dirty="0"/>
              <a:t>Helping you achieve your goals </a:t>
            </a:r>
          </a:p>
          <a:p>
            <a:pPr algn="ctr"/>
            <a:endParaRPr lang="en-US" dirty="0"/>
          </a:p>
        </p:txBody>
      </p:sp>
      <p:pic>
        <p:nvPicPr>
          <p:cNvPr id="8" name="Picture 7" descr="Target icon with an arrow in the cent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96" y="3746000"/>
            <a:ext cx="2273034" cy="2273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7400" y="2594254"/>
            <a:ext cx="3077958" cy="940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</a:rPr>
              <a:t>UNPRODUCTIVE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</a:rPr>
              <a:t>Getting in your way</a:t>
            </a:r>
          </a:p>
        </p:txBody>
      </p:sp>
      <p:pic>
        <p:nvPicPr>
          <p:cNvPr id="9" name="Picture 8" descr="Barrier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29" y="3535024"/>
            <a:ext cx="2484010" cy="24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F37C-B3A1-4C10-91DC-E76A0612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Social Pressure and Advertising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9D5C-9D5D-46E1-AE3E-21B67881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US" dirty="0"/>
              <a:t>It is human nature to want what others have.</a:t>
            </a:r>
          </a:p>
          <a:p>
            <a:r>
              <a:rPr lang="en-US" dirty="0"/>
              <a:t>Advertisers spend money to influence how we spend our money.</a:t>
            </a:r>
          </a:p>
          <a:p>
            <a:r>
              <a:rPr lang="en-US" dirty="0"/>
              <a:t>Social media influencers work for brands to influence how you spend money.</a:t>
            </a:r>
          </a:p>
          <a:p>
            <a:r>
              <a:rPr lang="en-US" dirty="0"/>
              <a:t>Impulse purchases can make it harder to achieve goals.</a:t>
            </a:r>
          </a:p>
          <a:p>
            <a:endParaRPr lang="en-US" dirty="0"/>
          </a:p>
        </p:txBody>
      </p:sp>
      <p:pic>
        <p:nvPicPr>
          <p:cNvPr id="4" name="Picture 3" descr="A young woman holding up a red tag with a heart and the number 341 on it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3898" r="25697" b="-85"/>
          <a:stretch/>
        </p:blipFill>
        <p:spPr>
          <a:xfrm>
            <a:off x="6700827" y="1015307"/>
            <a:ext cx="4842716" cy="48449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2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FF37C-B3A1-4C10-91DC-E76A06129B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076" y="1438358"/>
            <a:ext cx="3841750" cy="137953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Strategies for Staying Focused on Your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9D5C-9D5D-46E1-AE3E-21B678815CF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431869" y="2435493"/>
            <a:ext cx="2339975" cy="11271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Recognize tactics used by advertisers.</a:t>
            </a:r>
          </a:p>
          <a:p>
            <a:pPr algn="ctr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88728" y="1355652"/>
            <a:ext cx="884420" cy="884420"/>
            <a:chOff x="5188728" y="1355652"/>
            <a:chExt cx="884420" cy="884420"/>
          </a:xfrm>
        </p:grpSpPr>
        <p:sp>
          <p:nvSpPr>
            <p:cNvPr id="9" name="Oval 8" descr="&quot;&quot;"/>
            <p:cNvSpPr/>
            <p:nvPr/>
          </p:nvSpPr>
          <p:spPr>
            <a:xfrm>
              <a:off x="5188728" y="1355652"/>
              <a:ext cx="884420" cy="884420"/>
            </a:xfrm>
            <a:prstGeom prst="ellipse">
              <a:avLst/>
            </a:prstGeom>
            <a:solidFill>
              <a:srgbClr val="93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6" name="Picture 15" descr="Smiley, Heart and Start ico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12" y="1438358"/>
              <a:ext cx="719008" cy="71900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485514" y="1355652"/>
            <a:ext cx="884420" cy="884420"/>
            <a:chOff x="7485514" y="1355652"/>
            <a:chExt cx="884420" cy="884420"/>
          </a:xfrm>
        </p:grpSpPr>
        <p:sp>
          <p:nvSpPr>
            <p:cNvPr id="11" name="Oval 10" descr="&quot;&quot;"/>
            <p:cNvSpPr/>
            <p:nvPr/>
          </p:nvSpPr>
          <p:spPr>
            <a:xfrm>
              <a:off x="7485514" y="1355652"/>
              <a:ext cx="884420" cy="884420"/>
            </a:xfrm>
            <a:prstGeom prst="ellipse">
              <a:avLst/>
            </a:prstGeom>
            <a:solidFill>
              <a:srgbClr val="93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7" name="Picture 16" descr="Triangle icon with exclamation mark in the center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219" y="1403962"/>
              <a:ext cx="719008" cy="71900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863095" y="2482494"/>
            <a:ext cx="212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Build in a pause.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782300" y="1355652"/>
            <a:ext cx="884420" cy="884420"/>
            <a:chOff x="9782300" y="1355652"/>
            <a:chExt cx="884420" cy="884420"/>
          </a:xfrm>
        </p:grpSpPr>
        <p:sp>
          <p:nvSpPr>
            <p:cNvPr id="12" name="Oval 11" descr="&quot;&quot;"/>
            <p:cNvSpPr/>
            <p:nvPr/>
          </p:nvSpPr>
          <p:spPr>
            <a:xfrm>
              <a:off x="9782300" y="1355652"/>
              <a:ext cx="884420" cy="884420"/>
            </a:xfrm>
            <a:prstGeom prst="ellipse">
              <a:avLst/>
            </a:prstGeom>
            <a:solidFill>
              <a:srgbClr val="93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8" name="Picture 17" descr="Directional pin point icon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1005" y="1438358"/>
              <a:ext cx="719008" cy="71900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159444" y="2509507"/>
            <a:ext cx="2128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 your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88728" y="3868496"/>
            <a:ext cx="884420" cy="884420"/>
            <a:chOff x="5188728" y="3868496"/>
            <a:chExt cx="884420" cy="884420"/>
          </a:xfrm>
        </p:grpSpPr>
        <p:sp>
          <p:nvSpPr>
            <p:cNvPr id="13" name="Oval 12" descr="&quot;&quot;"/>
            <p:cNvSpPr/>
            <p:nvPr/>
          </p:nvSpPr>
          <p:spPr>
            <a:xfrm>
              <a:off x="5188728" y="3868496"/>
              <a:ext cx="884420" cy="884420"/>
            </a:xfrm>
            <a:prstGeom prst="ellipse">
              <a:avLst/>
            </a:prstGeom>
            <a:solidFill>
              <a:srgbClr val="93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" name="Picture 18" descr="Magnifying glass ico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34" y="3951202"/>
              <a:ext cx="719008" cy="7190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461116" y="4969759"/>
            <a:ext cx="2310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Notice when and where you are tempted.</a:t>
            </a:r>
          </a:p>
        </p:txBody>
      </p:sp>
      <p:sp>
        <p:nvSpPr>
          <p:cNvPr id="14" name="Oval 13" descr="&quot;&quot;"/>
          <p:cNvSpPr/>
          <p:nvPr/>
        </p:nvSpPr>
        <p:spPr>
          <a:xfrm>
            <a:off x="7485514" y="3868496"/>
            <a:ext cx="884420" cy="884420"/>
          </a:xfrm>
          <a:prstGeom prst="ellipse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Picture 19" descr="Think bubble ic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21" y="3910961"/>
            <a:ext cx="898363" cy="898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1397" y="4939608"/>
            <a:ext cx="186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Talk yourself out of it.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782300" y="3868496"/>
            <a:ext cx="884420" cy="884420"/>
            <a:chOff x="9782300" y="3868496"/>
            <a:chExt cx="884420" cy="884420"/>
          </a:xfrm>
        </p:grpSpPr>
        <p:sp>
          <p:nvSpPr>
            <p:cNvPr id="10" name="Oval 9" descr="&quot;&quot;"/>
            <p:cNvSpPr/>
            <p:nvPr/>
          </p:nvSpPr>
          <p:spPr>
            <a:xfrm>
              <a:off x="9782300" y="3868496"/>
              <a:ext cx="884420" cy="884420"/>
            </a:xfrm>
            <a:prstGeom prst="ellipse">
              <a:avLst/>
            </a:prstGeom>
            <a:solidFill>
              <a:srgbClr val="93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" name="Picture 20" descr="Calendar and clock ico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712" y="3951165"/>
              <a:ext cx="719008" cy="71900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941936" y="4939608"/>
            <a:ext cx="2563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Calculate how many hours or days of work an item is worth.</a:t>
            </a:r>
          </a:p>
        </p:txBody>
      </p:sp>
    </p:spTree>
    <p:extLst>
      <p:ext uri="{BB962C8B-B14F-4D97-AF65-F5344CB8AC3E}">
        <p14:creationId xmlns:p14="http://schemas.microsoft.com/office/powerpoint/2010/main" val="6118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96B39B-9EF1-4C42-B846-BBD131C6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905" y="1143000"/>
            <a:ext cx="5726165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SECTION </a:t>
            </a:r>
            <a:r>
              <a:rPr lang="en-US" sz="5100" dirty="0" smtClean="0"/>
              <a:t>5</a:t>
            </a:r>
            <a:br>
              <a:rPr lang="en-US" sz="5100" dirty="0" smtClean="0"/>
            </a:b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 smtClean="0"/>
              <a:t>Money Diary</a:t>
            </a:r>
            <a:endParaRPr lang="en-US" sz="5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0EA680-D336-4FF7-8B7A-9848BB0A1C32}" type="slidenum">
              <a:rPr lang="en-US" smtClean="0">
                <a:latin typeface="+mj-lt"/>
              </a:rPr>
              <a:pPr defTabSz="914400">
                <a:spcAft>
                  <a:spcPts val="600"/>
                </a:spcAft>
              </a:pPr>
              <a:t>19</a:t>
            </a:fld>
            <a:endParaRPr lang="en-US">
              <a:latin typeface="+mj-lt"/>
            </a:endParaRPr>
          </a:p>
        </p:txBody>
      </p:sp>
      <p:pic>
        <p:nvPicPr>
          <p:cNvPr id="2" name="Picture 1" descr="Free Images : book, diary, green, business, paper, product, cash, art, euro, bill, documen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0" y="1784733"/>
            <a:ext cx="4102746" cy="27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2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3522641" cy="110903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Source Sans Pro Black" panose="020B0803030403020204"/>
              </a:rPr>
              <a:t>Overview	</a:t>
            </a:r>
            <a:endParaRPr lang="en-US" sz="4400" b="1" dirty="0">
              <a:latin typeface="Source Sans Pro Black" panose="020B0803030403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38969"/>
            <a:ext cx="10131425" cy="38522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the end of this </a:t>
            </a:r>
            <a:r>
              <a:rPr lang="en-US" dirty="0" smtClean="0"/>
              <a:t>workshop </a:t>
            </a:r>
            <a:r>
              <a:rPr lang="en-US" dirty="0"/>
              <a:t>you should: </a:t>
            </a:r>
          </a:p>
          <a:p>
            <a:pPr lvl="0"/>
            <a:r>
              <a:rPr lang="en-US" dirty="0"/>
              <a:t>Have a basic foundation of the psychology of money</a:t>
            </a:r>
          </a:p>
          <a:p>
            <a:pPr lvl="0"/>
            <a:r>
              <a:rPr lang="en-US" dirty="0"/>
              <a:t>Be able to write financial goals using the SMART framework</a:t>
            </a:r>
          </a:p>
          <a:p>
            <a:pPr lvl="0"/>
            <a:r>
              <a:rPr lang="en-US" dirty="0"/>
              <a:t>Define your personal </a:t>
            </a:r>
            <a:r>
              <a:rPr lang="en-US" dirty="0" smtClean="0"/>
              <a:t>values and </a:t>
            </a:r>
            <a:r>
              <a:rPr lang="en-US" dirty="0"/>
              <a:t>explain how values influence financial decision making </a:t>
            </a:r>
          </a:p>
          <a:p>
            <a:pPr lvl="0"/>
            <a:r>
              <a:rPr lang="en-US" dirty="0"/>
              <a:t>Be able to identify how external influences affect financial decision-making</a:t>
            </a:r>
          </a:p>
          <a:p>
            <a:pPr lvl="0"/>
            <a:r>
              <a:rPr lang="en-US" dirty="0"/>
              <a:t>Understand the importance of tracking your spending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49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&quot;&quot;"/>
          <p:cNvSpPr/>
          <p:nvPr/>
        </p:nvSpPr>
        <p:spPr>
          <a:xfrm>
            <a:off x="838200" y="1103850"/>
            <a:ext cx="3397898" cy="721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EC8EC7-2AE0-4B05-8080-FBFD0A26BC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2026" y="1185039"/>
            <a:ext cx="6368143" cy="585561"/>
          </a:xfrm>
        </p:spPr>
        <p:txBody>
          <a:bodyPr anchor="t" anchorCtr="0">
            <a:normAutofit fontScale="90000"/>
          </a:bodyPr>
          <a:lstStyle/>
          <a:p>
            <a:r>
              <a:rPr lang="en-US" sz="3600" dirty="0">
                <a:ea typeface="Source Sans Pro Semibold" panose="020B0603030403020204" pitchFamily="34" charset="0"/>
              </a:rPr>
              <a:t>Key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EF8A-6EC0-4550-ABF3-005E073D802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67376" y="2182454"/>
            <a:ext cx="7893050" cy="3606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dirty="0" smtClean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“Use your money as a tool and as a resource and glean as much joy out of it as you can”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	</a:t>
            </a:r>
            <a:r>
              <a:rPr lang="en-US" sz="48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									~Tori Dunlop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	</a:t>
            </a:r>
            <a:r>
              <a:rPr lang="en-US" sz="4800" dirty="0" smtClean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										</a:t>
            </a:r>
            <a:r>
              <a:rPr lang="en-US" sz="1900" i="1" dirty="0" smtClean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Founder of Her First 100k</a:t>
            </a:r>
            <a:endParaRPr lang="en-US" sz="1900" i="1" dirty="0">
              <a:solidFill>
                <a:schemeClr val="tx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pic>
        <p:nvPicPr>
          <p:cNvPr id="8" name="Picture 7" descr="Three exclamation mark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6" y="2516047"/>
            <a:ext cx="2939615" cy="29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7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2" y="609600"/>
            <a:ext cx="3930266" cy="92174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Source Sans Pro Black"/>
              </a:rPr>
              <a:t>Spending Diary</a:t>
            </a:r>
            <a:endParaRPr lang="en-US" sz="4000" b="1" dirty="0">
              <a:latin typeface="Source Sans Pro Black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idea is to not stop spending money, but to make sure you are spending money on the things that move you towards your goals and best represents your values! </a:t>
            </a:r>
          </a:p>
          <a:p>
            <a:r>
              <a:rPr lang="en-US" sz="2000" dirty="0" smtClean="0"/>
              <a:t>For one month (or longer) record every time you spend money. Record how much you spend, what you spent it on</a:t>
            </a:r>
          </a:p>
          <a:p>
            <a:r>
              <a:rPr lang="en-US" sz="2000" dirty="0" smtClean="0"/>
              <a:t>Identify wants and needs </a:t>
            </a:r>
          </a:p>
          <a:p>
            <a:r>
              <a:rPr lang="en-US" sz="2000" dirty="0" smtClean="0"/>
              <a:t>Lastly, identify how the spending made you feel.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048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>
            <a:spLocks noGrp="1"/>
          </p:cNvSpPr>
          <p:nvPr>
            <p:ph type="body" sz="half" idx="4294967295"/>
          </p:nvPr>
        </p:nvSpPr>
        <p:spPr>
          <a:xfrm>
            <a:off x="220337" y="1623256"/>
            <a:ext cx="6072188" cy="381158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>
              <a:buFont typeface="Wingdings 3" charset="2"/>
              <a:buChar char=""/>
            </a:pPr>
            <a:r>
              <a:rPr lang="en-US" sz="2400" u="none" dirty="0">
                <a:sym typeface="Arial"/>
              </a:rPr>
              <a:t>Work on financial goals</a:t>
            </a:r>
            <a:endParaRPr lang="en-US" sz="2400" dirty="0"/>
          </a:p>
          <a:p>
            <a:pPr marR="0" lvl="0">
              <a:buFont typeface="Wingdings 3" charset="2"/>
              <a:buChar char=""/>
            </a:pPr>
            <a:r>
              <a:rPr lang="en-US" sz="2400" u="none" dirty="0">
                <a:sym typeface="Arial"/>
              </a:rPr>
              <a:t>Create a budget</a:t>
            </a:r>
            <a:endParaRPr lang="en-US" sz="2400" dirty="0"/>
          </a:p>
          <a:p>
            <a:pPr marR="0" lvl="0">
              <a:buFont typeface="Wingdings 3" charset="2"/>
              <a:buChar char=""/>
            </a:pPr>
            <a:r>
              <a:rPr lang="en-US" sz="2400" u="none" dirty="0">
                <a:sym typeface="Arial"/>
              </a:rPr>
              <a:t>Save money</a:t>
            </a:r>
            <a:endParaRPr lang="en-US" sz="2400" dirty="0"/>
          </a:p>
          <a:p>
            <a:pPr marR="0" lvl="0">
              <a:buFont typeface="Wingdings 3" charset="2"/>
              <a:buChar char=""/>
            </a:pPr>
            <a:r>
              <a:rPr lang="en-US" sz="2400" u="none" dirty="0">
                <a:sym typeface="Arial"/>
              </a:rPr>
              <a:t>Reduce your debt</a:t>
            </a:r>
            <a:endParaRPr lang="en-US" sz="2400" dirty="0"/>
          </a:p>
          <a:p>
            <a:pPr marR="0" lvl="0">
              <a:buFont typeface="Wingdings 3" charset="2"/>
              <a:buChar char=""/>
            </a:pPr>
            <a:r>
              <a:rPr lang="en-US" sz="2400" u="none" dirty="0">
                <a:sym typeface="Arial"/>
              </a:rPr>
              <a:t>Increase your credit score</a:t>
            </a:r>
            <a:endParaRPr lang="en-US" sz="2400" dirty="0"/>
          </a:p>
          <a:p>
            <a:pPr marR="0" lvl="0">
              <a:buFont typeface="Wingdings 3" charset="2"/>
              <a:buChar char=""/>
            </a:pPr>
            <a:r>
              <a:rPr lang="en-US" sz="2400" u="none" dirty="0">
                <a:sym typeface="Arial"/>
              </a:rPr>
              <a:t>Financial planning </a:t>
            </a:r>
            <a:endParaRPr lang="en-US" sz="2400" dirty="0"/>
          </a:p>
          <a:p>
            <a:pPr marR="0" lvl="0">
              <a:buFont typeface="Wingdings 3" charset="2"/>
              <a:buChar char=""/>
            </a:pPr>
            <a:r>
              <a:rPr lang="en-US" sz="2400" u="none" dirty="0">
                <a:sym typeface="Arial"/>
              </a:rPr>
              <a:t>And much more…</a:t>
            </a:r>
            <a:endParaRPr lang="en-US" sz="2400" dirty="0"/>
          </a:p>
          <a:p>
            <a:pPr marL="459740" marR="0" lvl="0" indent="-342900">
              <a:buFont typeface="Wingdings 3" charset="2"/>
              <a:buChar char=""/>
            </a:pPr>
            <a:endParaRPr lang="en-US" sz="2400" u="none" dirty="0">
              <a:sym typeface="Arial"/>
            </a:endParaRPr>
          </a:p>
        </p:txBody>
      </p:sp>
      <p:sp>
        <p:nvSpPr>
          <p:cNvPr id="285" name="Google Shape;285;p15"/>
          <p:cNvSpPr txBox="1">
            <a:spLocks noGrp="1"/>
          </p:cNvSpPr>
          <p:nvPr>
            <p:ph type="title" idx="4294967295"/>
          </p:nvPr>
        </p:nvSpPr>
        <p:spPr>
          <a:xfrm>
            <a:off x="0" y="172945"/>
            <a:ext cx="7337235" cy="16224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accent2"/>
              </a:buClr>
              <a:buSzPts val="2800"/>
            </a:pPr>
            <a:r>
              <a:rPr lang="en-US" sz="3600" u="none" dirty="0">
                <a:sym typeface="Arial Black"/>
              </a:rPr>
              <a:t>SPARKPOINT INDIVIDUAL COACHING </a:t>
            </a:r>
            <a:endParaRPr lang="en-US" sz="3600" dirty="0"/>
          </a:p>
        </p:txBody>
      </p:sp>
      <p:pic>
        <p:nvPicPr>
          <p:cNvPr id="287" name="Google Shape;287;p15" descr="Image result for one on one coaching"/>
          <p:cNvPicPr preferRelativeResize="0"/>
          <p:nvPr/>
        </p:nvPicPr>
        <p:blipFill rotWithShape="1">
          <a:blip r:embed="rId3"/>
          <a:stretch/>
        </p:blipFill>
        <p:spPr>
          <a:xfrm>
            <a:off x="8903662" y="284869"/>
            <a:ext cx="2710388" cy="2710388"/>
          </a:xfrm>
          <a:prstGeom prst="rect">
            <a:avLst/>
          </a:prstGeom>
          <a:noFill/>
        </p:spPr>
      </p:pic>
      <p:pic>
        <p:nvPicPr>
          <p:cNvPr id="289" name="Google Shape;289;p15"/>
          <p:cNvPicPr preferRelativeResize="0"/>
          <p:nvPr/>
        </p:nvPicPr>
        <p:blipFill rotWithShape="1">
          <a:blip r:embed="rId4"/>
          <a:stretch/>
        </p:blipFill>
        <p:spPr>
          <a:xfrm>
            <a:off x="8482988" y="6202496"/>
            <a:ext cx="3374773" cy="505314"/>
          </a:xfrm>
          <a:prstGeom prst="rect">
            <a:avLst/>
          </a:prstGeom>
          <a:noFill/>
        </p:spPr>
      </p:pic>
      <p:pic>
        <p:nvPicPr>
          <p:cNvPr id="288" name="Google Shape;288;p15" descr="New Imag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474" y="5743922"/>
            <a:ext cx="4012193" cy="917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665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5E7B5557-BC73-50CF-1B0B-3F308343A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55" r="-2" b="-2"/>
          <a:stretch/>
        </p:blipFill>
        <p:spPr>
          <a:xfrm>
            <a:off x="1467853" y="474396"/>
            <a:ext cx="3751053" cy="59092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17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96B39B-9EF1-4C42-B846-BBD131C6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905" y="1143000"/>
            <a:ext cx="5726165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SECTION </a:t>
            </a:r>
            <a:r>
              <a:rPr lang="en-US" sz="5100" dirty="0" smtClean="0"/>
              <a:t>1</a:t>
            </a:r>
            <a:br>
              <a:rPr lang="en-US" sz="5100" dirty="0" smtClean="0"/>
            </a:b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 smtClean="0"/>
              <a:t>Psychology of money</a:t>
            </a:r>
            <a:endParaRPr lang="en-US" sz="5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0EA680-D336-4FF7-8B7A-9848BB0A1C32}" type="slidenum">
              <a:rPr lang="en-US" smtClean="0">
                <a:latin typeface="+mj-lt"/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latin typeface="+mj-lt"/>
            </a:endParaRPr>
          </a:p>
        </p:txBody>
      </p:sp>
      <p:pic>
        <p:nvPicPr>
          <p:cNvPr id="6" name="Picture 5" descr="Resources | SPS Psychology Clu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7" y="1366092"/>
            <a:ext cx="4485462" cy="266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7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09601"/>
            <a:ext cx="5042970" cy="10980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ource Sans Pro Black" panose="020B0803030403020204"/>
              </a:rPr>
              <a:t>Emotions of Money</a:t>
            </a:r>
            <a:endParaRPr lang="en-US" b="1" dirty="0">
              <a:latin typeface="Source Sans Pro Black" panose="020B0803030403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first money memory? </a:t>
            </a:r>
          </a:p>
          <a:p>
            <a:endParaRPr lang="en-US" dirty="0"/>
          </a:p>
          <a:p>
            <a:r>
              <a:rPr lang="en-US" dirty="0" smtClean="0"/>
              <a:t>How does your first money memory dictate your relationship with money now? </a:t>
            </a:r>
          </a:p>
          <a:p>
            <a:endParaRPr lang="en-US" dirty="0"/>
          </a:p>
          <a:p>
            <a:r>
              <a:rPr lang="en-US" dirty="0" smtClean="0"/>
              <a:t>How do you want to change your relationship with money? </a:t>
            </a:r>
          </a:p>
          <a:p>
            <a:endParaRPr lang="en-US" dirty="0"/>
          </a:p>
          <a:p>
            <a:r>
              <a:rPr lang="en-US" dirty="0" smtClean="0"/>
              <a:t>How are you going to make that change happen? </a:t>
            </a:r>
          </a:p>
          <a:p>
            <a:endParaRPr lang="en-US" dirty="0"/>
          </a:p>
          <a:p>
            <a:r>
              <a:rPr lang="en-US" dirty="0" smtClean="0"/>
              <a:t>What will your life look like if you change your relationship with money?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0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96B39B-9EF1-4C42-B846-BBD131C6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218" y="1330287"/>
            <a:ext cx="5726165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SECTION </a:t>
            </a:r>
            <a:r>
              <a:rPr lang="en-US" sz="5100" dirty="0" smtClean="0"/>
              <a:t>2</a:t>
            </a:r>
            <a:br>
              <a:rPr lang="en-US" sz="5100" dirty="0" smtClean="0"/>
            </a:b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 smtClean="0"/>
              <a:t>Smart goals</a:t>
            </a:r>
            <a:endParaRPr lang="en-US" sz="5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0EA680-D336-4FF7-8B7A-9848BB0A1C32}" type="slidenum">
              <a:rPr lang="en-US" smtClean="0">
                <a:latin typeface="+mj-lt"/>
              </a:rPr>
              <a:pPr defTabSz="914400">
                <a:spcAft>
                  <a:spcPts val="600"/>
                </a:spcAft>
              </a:pPr>
              <a:t>5</a:t>
            </a:fld>
            <a:endParaRPr lang="en-US">
              <a:latin typeface="+mj-lt"/>
            </a:endParaRPr>
          </a:p>
        </p:txBody>
      </p:sp>
      <p:pic>
        <p:nvPicPr>
          <p:cNvPr id="2" name="Picture 1" descr="Smart Goals, Not as Smart as You Would Thin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9" y="1143000"/>
            <a:ext cx="2854800" cy="38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9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&quot;"/>
          <p:cNvSpPr/>
          <p:nvPr/>
        </p:nvSpPr>
        <p:spPr>
          <a:xfrm>
            <a:off x="838200" y="1103850"/>
            <a:ext cx="3397898" cy="721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EC8EC7-2AE0-4B05-8080-FBFD0A26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230086"/>
            <a:ext cx="4212770" cy="794657"/>
          </a:xfrm>
        </p:spPr>
        <p:txBody>
          <a:bodyPr anchor="t" anchorCtr="0">
            <a:normAutofit/>
          </a:bodyPr>
          <a:lstStyle/>
          <a:p>
            <a:r>
              <a:rPr lang="en-US" sz="3600" dirty="0">
                <a:ea typeface="Source Sans Pro Semibold" panose="020B0603030403020204" pitchFamily="34" charset="0"/>
              </a:rPr>
              <a:t>Key Takeaway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EF8A-6EC0-4550-ABF3-005E073D802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1" y="2560117"/>
            <a:ext cx="8824913" cy="24765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Setting SMART goals helps you achieve your hopes and dreams for the future by providing a realistic plan to follow.</a:t>
            </a:r>
          </a:p>
        </p:txBody>
      </p:sp>
      <p:pic>
        <p:nvPicPr>
          <p:cNvPr id="12" name="Picture 11" descr="Three exclamation mark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97" y="3822333"/>
            <a:ext cx="2939615" cy="29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2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FF37C-B3A1-4C10-91DC-E76A06129B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0218" y="329246"/>
            <a:ext cx="10131425" cy="1455738"/>
          </a:xfrm>
        </p:spPr>
        <p:txBody>
          <a:bodyPr>
            <a:normAutofit/>
          </a:bodyPr>
          <a:lstStyle/>
          <a:p>
            <a:r>
              <a:rPr lang="en-US" sz="4000" b="1" dirty="0"/>
              <a:t>SMART Goals</a:t>
            </a:r>
          </a:p>
        </p:txBody>
      </p:sp>
      <p:sp>
        <p:nvSpPr>
          <p:cNvPr id="5" name="Oval 4" descr="&quot;&quot;"/>
          <p:cNvSpPr/>
          <p:nvPr/>
        </p:nvSpPr>
        <p:spPr>
          <a:xfrm>
            <a:off x="1113320" y="2163428"/>
            <a:ext cx="662994" cy="662994"/>
          </a:xfrm>
          <a:prstGeom prst="ellipse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Four arrows pointing inward and each oth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55" y="2206736"/>
            <a:ext cx="596321" cy="596321"/>
          </a:xfrm>
          <a:prstGeom prst="rect">
            <a:avLst/>
          </a:prstGeom>
        </p:spPr>
      </p:pic>
      <p:sp>
        <p:nvSpPr>
          <p:cNvPr id="6" name="Oval 5" descr="&quot;&quot;"/>
          <p:cNvSpPr/>
          <p:nvPr/>
        </p:nvSpPr>
        <p:spPr>
          <a:xfrm>
            <a:off x="1121225" y="3192122"/>
            <a:ext cx="662994" cy="662994"/>
          </a:xfrm>
          <a:prstGeom prst="ellipse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tape measure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55" y="3220877"/>
            <a:ext cx="607610" cy="607610"/>
          </a:xfrm>
          <a:prstGeom prst="rect">
            <a:avLst/>
          </a:prstGeom>
        </p:spPr>
      </p:pic>
      <p:sp>
        <p:nvSpPr>
          <p:cNvPr id="7" name="Oval 6" descr="&quot;&quot;"/>
          <p:cNvSpPr/>
          <p:nvPr/>
        </p:nvSpPr>
        <p:spPr>
          <a:xfrm>
            <a:off x="1121225" y="4165856"/>
            <a:ext cx="662994" cy="662994"/>
          </a:xfrm>
          <a:prstGeom prst="ellipse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person walking up stair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70" y="4178577"/>
            <a:ext cx="580906" cy="580906"/>
          </a:xfrm>
          <a:prstGeom prst="rect">
            <a:avLst/>
          </a:prstGeom>
        </p:spPr>
      </p:pic>
      <p:sp>
        <p:nvSpPr>
          <p:cNvPr id="8" name="Oval 7" descr="&quot;&quot;"/>
          <p:cNvSpPr/>
          <p:nvPr/>
        </p:nvSpPr>
        <p:spPr>
          <a:xfrm>
            <a:off x="1113320" y="5120929"/>
            <a:ext cx="662994" cy="662994"/>
          </a:xfrm>
          <a:prstGeom prst="ellipse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person on top stairs with arms up and open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4" y="5122478"/>
            <a:ext cx="626651" cy="626651"/>
          </a:xfrm>
          <a:prstGeom prst="rect">
            <a:avLst/>
          </a:prstGeom>
        </p:spPr>
      </p:pic>
      <p:sp>
        <p:nvSpPr>
          <p:cNvPr id="9" name="Oval 8" descr="&quot;&quot;"/>
          <p:cNvSpPr/>
          <p:nvPr/>
        </p:nvSpPr>
        <p:spPr>
          <a:xfrm>
            <a:off x="1121225" y="5945375"/>
            <a:ext cx="662994" cy="662994"/>
          </a:xfrm>
          <a:prstGeom prst="ellipse">
            <a:avLst/>
          </a:prstGeom>
          <a:solidFill>
            <a:srgbClr val="93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Calendar and clock ic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44" y="5973813"/>
            <a:ext cx="607610" cy="607610"/>
          </a:xfrm>
          <a:prstGeom prst="rect">
            <a:avLst/>
          </a:prstGeom>
        </p:spPr>
      </p:pic>
      <p:graphicFrame>
        <p:nvGraphicFramePr>
          <p:cNvPr id="4" name="Table 3" descr="Smart Goals Table">
            <a:extLst>
              <a:ext uri="{FF2B5EF4-FFF2-40B4-BE49-F238E27FC236}">
                <a16:creationId xmlns:a16="http://schemas.microsoft.com/office/drawing/2014/main" id="{1EC2609D-DB13-4EF2-BFC4-718460700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562640"/>
              </p:ext>
            </p:extLst>
          </p:nvPr>
        </p:nvGraphicFramePr>
        <p:xfrm>
          <a:off x="513768" y="1543050"/>
          <a:ext cx="11011482" cy="51926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5919">
                  <a:extLst>
                    <a:ext uri="{9D8B030D-6E8A-4147-A177-3AD203B41FA5}">
                      <a16:colId xmlns:a16="http://schemas.microsoft.com/office/drawing/2014/main" val="3444495300"/>
                    </a:ext>
                  </a:extLst>
                </a:gridCol>
                <a:gridCol w="6685563">
                  <a:extLst>
                    <a:ext uri="{9D8B030D-6E8A-4147-A177-3AD203B41FA5}">
                      <a16:colId xmlns:a16="http://schemas.microsoft.com/office/drawing/2014/main" val="459839930"/>
                    </a:ext>
                  </a:extLst>
                </a:gridCol>
              </a:tblGrid>
              <a:tr h="69627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To ensure your goals are…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Ask yourself…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034079"/>
                  </a:ext>
                </a:extLst>
              </a:tr>
              <a:tr h="1094150">
                <a:tc>
                  <a:txBody>
                    <a:bodyPr/>
                    <a:lstStyle/>
                    <a:p>
                      <a:pPr marL="1371600" marR="0" lvl="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Specific</a:t>
                      </a:r>
                      <a:endParaRPr lang="en-US" sz="2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What exactly do I want to accomplish?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Why is this important to me?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Is this something I really want?</a:t>
                      </a:r>
                      <a:endParaRPr lang="en-US" sz="2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9619582"/>
                  </a:ext>
                </a:extLst>
              </a:tr>
              <a:tr h="872191">
                <a:tc>
                  <a:txBody>
                    <a:bodyPr/>
                    <a:lstStyle/>
                    <a:p>
                      <a:pPr marL="1371600" marR="0" lvl="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Measurable</a:t>
                      </a:r>
                      <a:endParaRPr lang="en-US" sz="2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How much? How many?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How will I know when I have met my goal?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9140692"/>
                  </a:ext>
                </a:extLst>
              </a:tr>
              <a:tr h="961526">
                <a:tc>
                  <a:txBody>
                    <a:bodyPr/>
                    <a:lstStyle/>
                    <a:p>
                      <a:pPr marL="1371600" marR="0" lvl="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Action-oriented</a:t>
                      </a:r>
                      <a:endParaRPr lang="en-US" sz="2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What specific actions do I need to complete to meet this goal?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234211"/>
                  </a:ext>
                </a:extLst>
              </a:tr>
              <a:tr h="696277">
                <a:tc>
                  <a:txBody>
                    <a:bodyPr/>
                    <a:lstStyle/>
                    <a:p>
                      <a:pPr marL="1371600" marR="0" lvl="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Reachable</a:t>
                      </a:r>
                      <a:endParaRPr lang="en-US" sz="2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Is this goal something I can actually reach?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761797"/>
                  </a:ext>
                </a:extLst>
              </a:tr>
              <a:tr h="872191">
                <a:tc>
                  <a:txBody>
                    <a:bodyPr/>
                    <a:lstStyle/>
                    <a:p>
                      <a:pPr marL="1371600" marR="0" lvl="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Time-bound</a:t>
                      </a:r>
                      <a:endParaRPr lang="en-US" sz="2400" b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When will I reach this goal?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21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30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489585"/>
            <a:ext cx="1144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Apply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FF37C-B3A1-4C10-91DC-E76A06129B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079653"/>
            <a:ext cx="4402561" cy="78195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Source Sans Pro Black" panose="020B0803030403020204"/>
              </a:rPr>
              <a:t>My SMART Goals </a:t>
            </a:r>
          </a:p>
        </p:txBody>
      </p:sp>
      <p:pic>
        <p:nvPicPr>
          <p:cNvPr id="7" name="Picture 6" descr="Screenshot of page3 of the participant guide Apply It: My Smart Goa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3" y="2439138"/>
            <a:ext cx="10107443" cy="404297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66764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96B39B-9EF1-4C42-B846-BBD131C6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SECTION </a:t>
            </a:r>
            <a:r>
              <a:rPr lang="en-US" sz="5100" dirty="0" smtClean="0"/>
              <a:t>3</a:t>
            </a:r>
            <a:br>
              <a:rPr lang="en-US" sz="5100" dirty="0" smtClean="0"/>
            </a:b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/>
              <a:t>Using Your Values When Managing Your Money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30EA680-D336-4FF7-8B7A-9848BB0A1C32}" type="slidenum">
              <a:rPr lang="en-US" smtClean="0">
                <a:latin typeface="+mj-lt"/>
              </a:rPr>
              <a:pPr defTabSz="914400">
                <a:spcAft>
                  <a:spcPts val="600"/>
                </a:spcAft>
              </a:pPr>
              <a:t>9</a:t>
            </a:fld>
            <a:endParaRPr lang="en-US">
              <a:latin typeface="+mj-lt"/>
            </a:endParaRPr>
          </a:p>
        </p:txBody>
      </p:sp>
      <p:pic>
        <p:nvPicPr>
          <p:cNvPr id="5" name="Picture 4" descr="Picture of a young man holding up a large picture of himself when he was a kid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71"/>
          <a:stretch/>
        </p:blipFill>
        <p:spPr>
          <a:xfrm>
            <a:off x="1109764" y="1113063"/>
            <a:ext cx="3531062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220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ae4cc1-216f-4e34-8336-48ae9ea9f3c8" xsi:nil="true"/>
    <lcf76f155ced4ddcb4097134ff3c332f xmlns="c98ee04d-e5ab-401a-b155-c9cfa3a6854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9D9F373B8A354F94D7772CCDF28D3E" ma:contentTypeVersion="14" ma:contentTypeDescription="Create a new document." ma:contentTypeScope="" ma:versionID="bd3decbfb19c29c473872439f0281efe">
  <xsd:schema xmlns:xsd="http://www.w3.org/2001/XMLSchema" xmlns:xs="http://www.w3.org/2001/XMLSchema" xmlns:p="http://schemas.microsoft.com/office/2006/metadata/properties" xmlns:ns2="c98ee04d-e5ab-401a-b155-c9cfa3a68548" xmlns:ns3="ffae4cc1-216f-4e34-8336-48ae9ea9f3c8" targetNamespace="http://schemas.microsoft.com/office/2006/metadata/properties" ma:root="true" ma:fieldsID="b7f56cbed4910d03040e75436616365f" ns2:_="" ns3:_="">
    <xsd:import namespace="c98ee04d-e5ab-401a-b155-c9cfa3a68548"/>
    <xsd:import namespace="ffae4cc1-216f-4e34-8336-48ae9ea9f3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ee04d-e5ab-401a-b155-c9cfa3a685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7a438df-e6a5-4e45-9db7-01e015886b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e4cc1-216f-4e34-8336-48ae9ea9f3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71f9a40-6d87-4f2a-b0b6-98775d18b8d9}" ma:internalName="TaxCatchAll" ma:showField="CatchAllData" ma:web="ffae4cc1-216f-4e34-8336-48ae9ea9f3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15194A-D172-4B9D-AAE1-17041FD5E92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c98ee04d-e5ab-401a-b155-c9cfa3a68548"/>
    <ds:schemaRef ds:uri="ffae4cc1-216f-4e34-8336-48ae9ea9f3c8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120FA0F-CAB2-4739-8D94-7D56EAE74A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6952BA-391B-4BE8-9F07-66ACEBA83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ee04d-e5ab-401a-b155-c9cfa3a68548"/>
    <ds:schemaRef ds:uri="ffae4cc1-216f-4e34-8336-48ae9ea9f3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305</TotalTime>
  <Words>627</Words>
  <Application>Microsoft Office PowerPoint</Application>
  <PresentationFormat>Widescreen</PresentationFormat>
  <Paragraphs>109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MS Mincho</vt:lpstr>
      <vt:lpstr>Source Sans Pro Black</vt:lpstr>
      <vt:lpstr>Source Sans Pro Semibold</vt:lpstr>
      <vt:lpstr>Times New Roman</vt:lpstr>
      <vt:lpstr>Wingdings 3</vt:lpstr>
      <vt:lpstr>Celestial</vt:lpstr>
      <vt:lpstr>Financial wellness</vt:lpstr>
      <vt:lpstr>Overview </vt:lpstr>
      <vt:lpstr>SECTION 1  Psychology of money</vt:lpstr>
      <vt:lpstr>Emotions of Money</vt:lpstr>
      <vt:lpstr>SECTION 2  Smart goals</vt:lpstr>
      <vt:lpstr>Key Takeaway</vt:lpstr>
      <vt:lpstr>SMART Goals</vt:lpstr>
      <vt:lpstr>My SMART Goals </vt:lpstr>
      <vt:lpstr>SECTION 3  Using Your Values When Managing Your Money</vt:lpstr>
      <vt:lpstr>Key Takeaway</vt:lpstr>
      <vt:lpstr>My Values </vt:lpstr>
      <vt:lpstr>Using Your Values When Managing Your Money</vt:lpstr>
      <vt:lpstr>PowerPoint Presentation</vt:lpstr>
      <vt:lpstr>SECTION 4  External Influences on Choices About Money</vt:lpstr>
      <vt:lpstr>Influences on  Choices About Money</vt:lpstr>
      <vt:lpstr>Influences Can Be…</vt:lpstr>
      <vt:lpstr>Social Pressure and Advertising </vt:lpstr>
      <vt:lpstr>Strategies for Staying Focused on Your Goals</vt:lpstr>
      <vt:lpstr>SECTION 5  Money Diary</vt:lpstr>
      <vt:lpstr>Key Takeaway</vt:lpstr>
      <vt:lpstr>Spending Diary</vt:lpstr>
      <vt:lpstr>SPARKPOINT INDIVIDUAL COACHING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wellness</dc:title>
  <dc:creator>Windows User</dc:creator>
  <cp:lastModifiedBy>User</cp:lastModifiedBy>
  <cp:revision>11</cp:revision>
  <dcterms:created xsi:type="dcterms:W3CDTF">2023-07-26T16:57:05Z</dcterms:created>
  <dcterms:modified xsi:type="dcterms:W3CDTF">2024-03-08T20:33:22Z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0x010100C59D9F373B8A354F94D7772CCDF28D3E</vt:lpwstr>
  </property>
</Properties>
</file>