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8" r:id="rId5"/>
    <p:sldId id="267" r:id="rId6"/>
    <p:sldId id="259" r:id="rId7"/>
    <p:sldId id="260" r:id="rId8"/>
    <p:sldId id="261" r:id="rId9"/>
    <p:sldId id="262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April 17, 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April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financialaid@contracosta.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ntracosta.edu/what-nex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5"/>
            <a:ext cx="3313355" cy="3099409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ESL Department </a:t>
            </a:r>
            <a:r>
              <a:rPr lang="en-US" b="1" dirty="0" smtClean="0">
                <a:solidFill>
                  <a:schemeClr val="tx1"/>
                </a:solidFill>
              </a:rPr>
              <a:t>Information Starting Fall </a:t>
            </a:r>
            <a:r>
              <a:rPr lang="en-US" b="1" dirty="0" smtClean="0">
                <a:solidFill>
                  <a:schemeClr val="tx1"/>
                </a:solidFill>
              </a:rPr>
              <a:t>2020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42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812" y="768958"/>
            <a:ext cx="7206422" cy="194135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rgbClr val="000000"/>
                </a:solidFill>
              </a:rPr>
              <a:t>What if I want to change from </a:t>
            </a:r>
            <a:br>
              <a:rPr lang="en-US" sz="3200" b="1" dirty="0" smtClean="0">
                <a:solidFill>
                  <a:srgbClr val="000000"/>
                </a:solidFill>
              </a:rPr>
            </a:br>
            <a:r>
              <a:rPr lang="en-US" sz="3200" b="1" dirty="0" smtClean="0">
                <a:solidFill>
                  <a:srgbClr val="000000"/>
                </a:solidFill>
              </a:rPr>
              <a:t>credit to non-credit </a:t>
            </a:r>
            <a:br>
              <a:rPr lang="en-US" sz="3200" b="1" dirty="0" smtClean="0">
                <a:solidFill>
                  <a:srgbClr val="000000"/>
                </a:solidFill>
              </a:rPr>
            </a:br>
            <a:r>
              <a:rPr lang="en-US" sz="3200" b="1" u="sng" dirty="0" smtClean="0">
                <a:solidFill>
                  <a:srgbClr val="000000"/>
                </a:solidFill>
              </a:rPr>
              <a:t>OR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br>
              <a:rPr lang="en-US" sz="3200" b="1" dirty="0" smtClean="0">
                <a:solidFill>
                  <a:srgbClr val="000000"/>
                </a:solidFill>
              </a:rPr>
            </a:br>
            <a:r>
              <a:rPr lang="en-US" sz="3200" b="1" dirty="0" smtClean="0">
                <a:solidFill>
                  <a:srgbClr val="000000"/>
                </a:solidFill>
              </a:rPr>
              <a:t>from non-credit to credit?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171" y="2435034"/>
            <a:ext cx="7690397" cy="3891395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Before you register for your classes, you must decide which option you want to take – credit or non-credit. </a:t>
            </a:r>
          </a:p>
          <a:p>
            <a:endParaRPr lang="en-US" dirty="0" smtClean="0"/>
          </a:p>
          <a:p>
            <a:r>
              <a:rPr lang="en-US" dirty="0" smtClean="0"/>
              <a:t>If you want to change your class from credit to non-credit OR </a:t>
            </a:r>
            <a:r>
              <a:rPr lang="en-US" dirty="0" smtClean="0"/>
              <a:t>from non</a:t>
            </a:r>
            <a:r>
              <a:rPr lang="en-US" dirty="0" smtClean="0"/>
              <a:t>-credit to credit, you can do it any time before Friday, September 4, 2020. After that date, you will not be able to change your course selection.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33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47" y="582111"/>
            <a:ext cx="8075987" cy="82157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Please Share This Information!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947" y="1521427"/>
            <a:ext cx="7566527" cy="4775099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endParaRPr lang="en-US" sz="1300" b="1" u="sng" dirty="0" smtClean="0"/>
          </a:p>
          <a:p>
            <a:pPr marL="68580" indent="0" algn="ctr">
              <a:buNone/>
            </a:pPr>
            <a:r>
              <a:rPr lang="en-US" b="1" u="sng" dirty="0" smtClean="0"/>
              <a:t>Tell your </a:t>
            </a:r>
            <a:endParaRPr lang="en-US" b="1" u="sng" dirty="0" smtClean="0"/>
          </a:p>
          <a:p>
            <a:pPr algn="ctr"/>
            <a:r>
              <a:rPr lang="en-US" dirty="0" smtClean="0"/>
              <a:t>friends</a:t>
            </a:r>
            <a:r>
              <a:rPr lang="en-US" dirty="0"/>
              <a:t>, </a:t>
            </a:r>
            <a:endParaRPr lang="en-US" dirty="0" smtClean="0"/>
          </a:p>
          <a:p>
            <a:pPr algn="ctr"/>
            <a:r>
              <a:rPr lang="en-US" dirty="0" smtClean="0"/>
              <a:t>relatives</a:t>
            </a:r>
            <a:r>
              <a:rPr lang="en-US" dirty="0"/>
              <a:t>, </a:t>
            </a:r>
            <a:endParaRPr lang="en-US" dirty="0" smtClean="0"/>
          </a:p>
          <a:p>
            <a:pPr algn="ctr"/>
            <a:r>
              <a:rPr lang="en-US" dirty="0" smtClean="0"/>
              <a:t>neighbors</a:t>
            </a:r>
            <a:r>
              <a:rPr lang="en-US" dirty="0"/>
              <a:t>, </a:t>
            </a:r>
            <a:endParaRPr lang="en-US" dirty="0" smtClean="0"/>
          </a:p>
          <a:p>
            <a:pPr algn="ctr"/>
            <a:r>
              <a:rPr lang="en-US" dirty="0" smtClean="0"/>
              <a:t>coworkers</a:t>
            </a:r>
            <a:r>
              <a:rPr lang="en-US" dirty="0"/>
              <a:t>, </a:t>
            </a:r>
          </a:p>
          <a:p>
            <a:pPr algn="ctr"/>
            <a:r>
              <a:rPr lang="en-US" dirty="0"/>
              <a:t>a</a:t>
            </a:r>
            <a:r>
              <a:rPr lang="en-US" dirty="0" smtClean="0"/>
              <a:t>nd anyone else you know</a:t>
            </a:r>
            <a:endParaRPr lang="is-IS" dirty="0" smtClean="0"/>
          </a:p>
          <a:p>
            <a:pPr marL="68580" indent="0" algn="ctr">
              <a:buNone/>
            </a:pPr>
            <a:r>
              <a:rPr lang="is-IS" dirty="0" smtClean="0"/>
              <a:t>about </a:t>
            </a:r>
            <a:r>
              <a:rPr lang="is-IS" dirty="0" smtClean="0"/>
              <a:t>our ESL courses.  </a:t>
            </a:r>
            <a:r>
              <a:rPr lang="is-IS" dirty="0"/>
              <a:t>We are excited about offering free classes to our community and look forward to serving more and more students </a:t>
            </a:r>
            <a:r>
              <a:rPr lang="is-IS" dirty="0" smtClean="0"/>
              <a:t>in the ESL Department!</a:t>
            </a:r>
            <a:endParaRPr lang="is-IS" dirty="0"/>
          </a:p>
          <a:p>
            <a:pPr marL="68580" indent="0" algn="ctr">
              <a:buNone/>
            </a:pPr>
            <a:r>
              <a:rPr lang="is-IS" sz="3600" b="1" dirty="0">
                <a:sym typeface="Wingdings"/>
              </a:rPr>
              <a:t>   </a:t>
            </a:r>
            <a:endParaRPr lang="en-US" sz="3600" b="1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322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867" y="1168400"/>
            <a:ext cx="7573817" cy="46642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3200" b="1" dirty="0" smtClean="0">
                <a:solidFill>
                  <a:srgbClr val="000000"/>
                </a:solidFill>
              </a:rPr>
              <a:t>Thank </a:t>
            </a:r>
            <a:r>
              <a:rPr lang="en-US" sz="3200" b="1" dirty="0" smtClean="0">
                <a:solidFill>
                  <a:srgbClr val="000000"/>
                </a:solidFill>
              </a:rPr>
              <a:t>you for </a:t>
            </a:r>
            <a:r>
              <a:rPr lang="en-US" sz="3200" b="1" dirty="0" smtClean="0">
                <a:solidFill>
                  <a:srgbClr val="000000"/>
                </a:solidFill>
              </a:rPr>
              <a:t>your interest in the ESL Program at Contra Costa College! We look forward to serving you in our classes soon </a:t>
            </a:r>
            <a:r>
              <a:rPr lang="en-US" sz="3200" b="1" dirty="0" smtClean="0">
                <a:solidFill>
                  <a:srgbClr val="000000"/>
                </a:solidFill>
                <a:sym typeface="Wingdings"/>
              </a:rPr>
              <a:t></a:t>
            </a:r>
            <a:endParaRPr lang="en-US" sz="3200" b="1" dirty="0" smtClean="0">
              <a:solidFill>
                <a:srgbClr val="000000"/>
              </a:solidFill>
            </a:endParaRPr>
          </a:p>
          <a:p>
            <a:pPr marL="68580" indent="0" algn="ctr">
              <a:buNone/>
            </a:pPr>
            <a:endParaRPr lang="en-US" sz="1200" b="1" dirty="0" smtClean="0">
              <a:solidFill>
                <a:srgbClr val="000000"/>
              </a:solidFill>
            </a:endParaRPr>
          </a:p>
          <a:p>
            <a:pPr marL="68580" indent="0">
              <a:buNone/>
            </a:pPr>
            <a:r>
              <a:rPr lang="en-US" sz="2700" i="1" u="sng" dirty="0" smtClean="0">
                <a:solidFill>
                  <a:srgbClr val="000000"/>
                </a:solidFill>
              </a:rPr>
              <a:t>If you have more questions, </a:t>
            </a:r>
            <a:r>
              <a:rPr lang="en-US" sz="2700" i="1" u="sng" dirty="0" smtClean="0">
                <a:solidFill>
                  <a:srgbClr val="000000"/>
                </a:solidFill>
              </a:rPr>
              <a:t>please: </a:t>
            </a:r>
          </a:p>
          <a:p>
            <a:r>
              <a:rPr lang="en-US" sz="2700" i="1" dirty="0">
                <a:solidFill>
                  <a:srgbClr val="000000"/>
                </a:solidFill>
              </a:rPr>
              <a:t>S</a:t>
            </a:r>
            <a:r>
              <a:rPr lang="en-US" sz="2700" i="1" dirty="0" smtClean="0">
                <a:solidFill>
                  <a:srgbClr val="000000"/>
                </a:solidFill>
              </a:rPr>
              <a:t>end us an email: cccesl@email.4cd.edu</a:t>
            </a:r>
          </a:p>
          <a:p>
            <a:pPr marL="68580" indent="0">
              <a:buNone/>
            </a:pPr>
            <a:r>
              <a:rPr lang="en-US" sz="2700" b="1" i="1" u="sng" dirty="0" smtClean="0">
                <a:solidFill>
                  <a:srgbClr val="000000"/>
                </a:solidFill>
              </a:rPr>
              <a:t>OR</a:t>
            </a:r>
          </a:p>
          <a:p>
            <a:r>
              <a:rPr lang="en-US" sz="2700" i="1" dirty="0" smtClean="0">
                <a:solidFill>
                  <a:srgbClr val="000000"/>
                </a:solidFill>
              </a:rPr>
              <a:t>Leave us a message:  (510) 215-4988</a:t>
            </a:r>
          </a:p>
          <a:p>
            <a:pPr marL="68580" indent="0" algn="ctr">
              <a:buNone/>
            </a:pPr>
            <a:endParaRPr lang="en-US" sz="2800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038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64100"/>
            <a:ext cx="7024744" cy="699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600" b="1" dirty="0" smtClean="0">
                <a:solidFill>
                  <a:srgbClr val="000000"/>
                </a:solidFill>
              </a:rPr>
              <a:t>Welcome </a:t>
            </a:r>
            <a:r>
              <a:rPr lang="en-US" sz="4600" b="1" dirty="0" smtClean="0">
                <a:solidFill>
                  <a:srgbClr val="000000"/>
                </a:solidFill>
                <a:sym typeface="Wingdings"/>
              </a:rPr>
              <a:t></a:t>
            </a:r>
            <a:endParaRPr lang="en-US" sz="46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87" y="1677727"/>
            <a:ext cx="8470709" cy="456714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u="sng" dirty="0" smtClean="0"/>
              <a:t>In this presentation, you will learn about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Information about ESL </a:t>
            </a:r>
            <a:r>
              <a:rPr lang="en-US" dirty="0" smtClean="0"/>
              <a:t>classes starting </a:t>
            </a:r>
            <a:r>
              <a:rPr lang="en-US" dirty="0" smtClean="0"/>
              <a:t>Fall 2020</a:t>
            </a:r>
            <a:endParaRPr lang="en-US" dirty="0" smtClean="0"/>
          </a:p>
          <a:p>
            <a:pPr lvl="1"/>
            <a:r>
              <a:rPr lang="en-US" dirty="0" smtClean="0"/>
              <a:t>New non-credit course options</a:t>
            </a:r>
          </a:p>
          <a:p>
            <a:pPr lvl="1"/>
            <a:r>
              <a:rPr lang="en-US" dirty="0" smtClean="0"/>
              <a:t>Comparing non-credit &amp;credit classes</a:t>
            </a:r>
          </a:p>
          <a:p>
            <a:pPr lvl="1"/>
            <a:r>
              <a:rPr lang="en-US" dirty="0" smtClean="0"/>
              <a:t>Understanding course numbers for ESL credit &amp; non-credit classes</a:t>
            </a:r>
          </a:p>
          <a:p>
            <a:pPr lvl="1"/>
            <a:r>
              <a:rPr lang="en-US" dirty="0" smtClean="0"/>
              <a:t>Certificates in </a:t>
            </a:r>
            <a:r>
              <a:rPr lang="en-US" dirty="0" smtClean="0"/>
              <a:t>the ESL Department</a:t>
            </a:r>
          </a:p>
          <a:p>
            <a:pPr lvl="1"/>
            <a:r>
              <a:rPr lang="en-US" dirty="0" smtClean="0"/>
              <a:t>Financial aid information</a:t>
            </a:r>
            <a:endParaRPr lang="en-US" dirty="0" smtClean="0"/>
          </a:p>
          <a:p>
            <a:pPr lvl="1"/>
            <a:r>
              <a:rPr lang="en-US" dirty="0" smtClean="0"/>
              <a:t>Graduation &amp; </a:t>
            </a:r>
            <a:r>
              <a:rPr lang="en-US" dirty="0" smtClean="0"/>
              <a:t>transfer </a:t>
            </a:r>
            <a:r>
              <a:rPr lang="en-US" dirty="0" smtClean="0"/>
              <a:t>information</a:t>
            </a:r>
            <a:endParaRPr lang="en-US" dirty="0" smtClean="0"/>
          </a:p>
          <a:p>
            <a:pPr lvl="1"/>
            <a:r>
              <a:rPr lang="en-US" dirty="0" smtClean="0"/>
              <a:t>Changing your mind about credit or non-credit option</a:t>
            </a:r>
          </a:p>
          <a:p>
            <a:pPr lvl="1"/>
            <a:r>
              <a:rPr lang="en-US" dirty="0" smtClean="0"/>
              <a:t>What to do if you have more </a:t>
            </a:r>
            <a:r>
              <a:rPr lang="en-US" dirty="0"/>
              <a:t>q</a:t>
            </a:r>
            <a:r>
              <a:rPr lang="en-US" dirty="0" smtClean="0"/>
              <a:t>uestions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4347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Information about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ESL Classes starting Fall 2020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416" y="2143302"/>
            <a:ext cx="7597557" cy="4167315"/>
          </a:xfrm>
        </p:spPr>
        <p:txBody>
          <a:bodyPr>
            <a:normAutofit fontScale="92500"/>
          </a:bodyPr>
          <a:lstStyle/>
          <a:p>
            <a:pPr marL="68580" indent="0" algn="ctr">
              <a:buNone/>
            </a:pPr>
            <a:r>
              <a:rPr lang="en-US" sz="3200" b="1" u="sng" dirty="0" smtClean="0">
                <a:solidFill>
                  <a:srgbClr val="FF0000"/>
                </a:solidFill>
              </a:rPr>
              <a:t>Only for </a:t>
            </a:r>
            <a:r>
              <a:rPr lang="en-US" sz="3200" b="1" u="sng" dirty="0" smtClean="0">
                <a:solidFill>
                  <a:srgbClr val="FF0000"/>
                </a:solidFill>
              </a:rPr>
              <a:t>Level 50 [Beginning] </a:t>
            </a:r>
            <a:r>
              <a:rPr lang="en-US" sz="3200" b="1" u="sng" dirty="0" smtClean="0">
                <a:solidFill>
                  <a:srgbClr val="FF0000"/>
                </a:solidFill>
              </a:rPr>
              <a:t>through </a:t>
            </a:r>
            <a:r>
              <a:rPr lang="en-US" sz="3200" b="1" u="sng" dirty="0" smtClean="0">
                <a:solidFill>
                  <a:srgbClr val="FF0000"/>
                </a:solidFill>
              </a:rPr>
              <a:t>Level 3 [High-Intermediate]: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Students will have the option to take the class for credit or non-credit;</a:t>
            </a:r>
          </a:p>
          <a:p>
            <a:r>
              <a:rPr lang="en-US" dirty="0" smtClean="0"/>
              <a:t>Students will study &amp; learn exactly the same </a:t>
            </a:r>
            <a:r>
              <a:rPr lang="en-US" dirty="0" smtClean="0"/>
              <a:t>materials in credit &amp; non-credit classes;</a:t>
            </a:r>
            <a:endParaRPr lang="en-US" dirty="0" smtClean="0"/>
          </a:p>
          <a:p>
            <a:r>
              <a:rPr lang="en-US" dirty="0" smtClean="0"/>
              <a:t>There will be credit &amp; non-credit students in the same class;</a:t>
            </a:r>
          </a:p>
          <a:p>
            <a:r>
              <a:rPr lang="en-US" dirty="0" smtClean="0"/>
              <a:t>Assignments, tests and expectations </a:t>
            </a:r>
            <a:r>
              <a:rPr lang="en-US" dirty="0" smtClean="0"/>
              <a:t>for both credit &amp; non-credit </a:t>
            </a:r>
            <a:r>
              <a:rPr lang="en-US" dirty="0" smtClean="0"/>
              <a:t>students </a:t>
            </a:r>
            <a:r>
              <a:rPr lang="en-US" dirty="0" smtClean="0"/>
              <a:t>will </a:t>
            </a:r>
            <a:r>
              <a:rPr lang="en-US" dirty="0" smtClean="0"/>
              <a:t>all be the same!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62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37115"/>
            <a:ext cx="7024744" cy="110000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New Non-Credit Course Options</a:t>
            </a:r>
            <a:endParaRPr lang="en-US" b="1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831922"/>
              </p:ext>
            </p:extLst>
          </p:nvPr>
        </p:nvGraphicFramePr>
        <p:xfrm>
          <a:off x="1042988" y="2142696"/>
          <a:ext cx="6777038" cy="3235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268186"/>
                <a:gridCol w="45088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Courses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Beginning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ESL-850N,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ESL-851N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High-Beginning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ESL-823N, ESL-843N, ESL-863N, ESL-883N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Intermediate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ESL-826N, ESL-846N,</a:t>
                      </a:r>
                      <a:r>
                        <a:rPr lang="en-US" baseline="0" dirty="0" smtClean="0"/>
                        <a:t> ESL-866N, ESL-886N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High-Intermediate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ESL-829N, ESL-849N, ESL-869N, ESL-889N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Pronunciation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ESL-835A-N, ESL-835B-N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Digital</a:t>
                      </a:r>
                      <a:r>
                        <a:rPr lang="en-US" baseline="0" dirty="0" smtClean="0"/>
                        <a:t> Tools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ESL-811N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ESL Skills Support [</a:t>
                      </a:r>
                      <a:r>
                        <a:rPr lang="en-US" i="1" dirty="0" smtClean="0"/>
                        <a:t>Tutoring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ESL-810N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00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4434"/>
            <a:ext cx="7024744" cy="97525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Understanding Course </a:t>
            </a:r>
            <a:r>
              <a:rPr lang="en-US" b="1" dirty="0" smtClean="0">
                <a:solidFill>
                  <a:srgbClr val="000000"/>
                </a:solidFill>
              </a:rPr>
              <a:t>Numbers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59" y="1852322"/>
            <a:ext cx="8333772" cy="421778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Starting in Fall 2020, there will be two versions of each class from Level 50 through Level 3: a credit version and a non-credit version.</a:t>
            </a:r>
          </a:p>
          <a:p>
            <a:r>
              <a:rPr lang="en-US" sz="2600" dirty="0" smtClean="0"/>
              <a:t>These classes will be taught together, in the same classroom, by the same teacher.</a:t>
            </a:r>
          </a:p>
          <a:p>
            <a:r>
              <a:rPr lang="en-US" sz="2600" dirty="0" smtClean="0"/>
              <a:t>On the class schedule, the </a:t>
            </a:r>
            <a:r>
              <a:rPr lang="en-US" sz="2600" dirty="0"/>
              <a:t>non-credit courses </a:t>
            </a:r>
            <a:r>
              <a:rPr lang="en-US" sz="2600" dirty="0" smtClean="0"/>
              <a:t>will begin </a:t>
            </a:r>
            <a:r>
              <a:rPr lang="en-US" sz="2600" dirty="0"/>
              <a:t>with the number </a:t>
            </a:r>
            <a:r>
              <a:rPr lang="en-US" sz="2600" dirty="0" smtClean="0"/>
              <a:t>8 and end with the letter ‘N’:</a:t>
            </a:r>
          </a:p>
          <a:p>
            <a:pPr marL="68580" indent="0">
              <a:buNone/>
            </a:pPr>
            <a:r>
              <a:rPr lang="en-US" sz="2600" dirty="0" smtClean="0"/>
              <a:t>	</a:t>
            </a:r>
            <a:r>
              <a:rPr lang="en-US" sz="2600" i="1" dirty="0" smtClean="0"/>
              <a:t>for </a:t>
            </a:r>
            <a:r>
              <a:rPr lang="en-US" sz="2600" i="1" dirty="0"/>
              <a:t>example, </a:t>
            </a:r>
            <a:endParaRPr lang="en-US" sz="2600" i="1" dirty="0" smtClean="0"/>
          </a:p>
          <a:p>
            <a:pPr marL="68580" indent="0">
              <a:buNone/>
            </a:pPr>
            <a:r>
              <a:rPr lang="en-US" sz="2600" i="1" u="sng" dirty="0" smtClean="0"/>
              <a:t>Writing 1</a:t>
            </a:r>
            <a:r>
              <a:rPr lang="en-US" sz="2600" i="1" dirty="0" smtClean="0"/>
              <a:t>: </a:t>
            </a:r>
          </a:p>
          <a:p>
            <a:r>
              <a:rPr lang="en-US" sz="2600" i="1" dirty="0"/>
              <a:t>N</a:t>
            </a:r>
            <a:r>
              <a:rPr lang="en-US" sz="2600" i="1" dirty="0" smtClean="0"/>
              <a:t>on-credit version: </a:t>
            </a:r>
            <a:r>
              <a:rPr lang="en-US" sz="2600" i="1" dirty="0" smtClean="0"/>
              <a:t>ESL</a:t>
            </a:r>
            <a:r>
              <a:rPr lang="en-US" sz="2600" i="1" dirty="0"/>
              <a:t>-883N </a:t>
            </a:r>
            <a:endParaRPr lang="en-US" sz="2600" i="1" dirty="0" smtClean="0"/>
          </a:p>
          <a:p>
            <a:r>
              <a:rPr lang="en-US" sz="2600" i="1" dirty="0" smtClean="0"/>
              <a:t>Credit version: </a:t>
            </a:r>
            <a:r>
              <a:rPr lang="en-US" sz="2600" i="1" dirty="0" smtClean="0"/>
              <a:t> </a:t>
            </a:r>
            <a:r>
              <a:rPr lang="en-US" sz="2600" i="1" dirty="0"/>
              <a:t>ESL-</a:t>
            </a:r>
            <a:r>
              <a:rPr lang="en-US" sz="2600" i="1" dirty="0" smtClean="0"/>
              <a:t>183</a:t>
            </a:r>
            <a:endParaRPr lang="en-US" sz="26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99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74" y="532989"/>
            <a:ext cx="8128000" cy="105785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0000"/>
                </a:solidFill>
              </a:rPr>
              <a:t>Comparing </a:t>
            </a:r>
            <a:r>
              <a:rPr lang="en-US" sz="3200" b="1" dirty="0" smtClean="0">
                <a:solidFill>
                  <a:srgbClr val="000000"/>
                </a:solidFill>
              </a:rPr>
              <a:t>Non-Credit </a:t>
            </a:r>
            <a:r>
              <a:rPr lang="en-US" sz="3200" b="1" dirty="0" smtClean="0">
                <a:solidFill>
                  <a:srgbClr val="000000"/>
                </a:solidFill>
              </a:rPr>
              <a:t>&amp; </a:t>
            </a:r>
            <a:br>
              <a:rPr lang="en-US" sz="3200" b="1" dirty="0" smtClean="0">
                <a:solidFill>
                  <a:srgbClr val="000000"/>
                </a:solidFill>
              </a:rPr>
            </a:br>
            <a:r>
              <a:rPr lang="en-US" sz="3200" b="1" dirty="0" smtClean="0">
                <a:solidFill>
                  <a:srgbClr val="000000"/>
                </a:solidFill>
              </a:rPr>
              <a:t>Credit </a:t>
            </a:r>
            <a:r>
              <a:rPr lang="en-US" sz="3200" b="1" dirty="0">
                <a:solidFill>
                  <a:srgbClr val="000000"/>
                </a:solidFill>
              </a:rPr>
              <a:t>C</a:t>
            </a:r>
            <a:r>
              <a:rPr lang="en-US" sz="3200" b="1" dirty="0" smtClean="0">
                <a:solidFill>
                  <a:srgbClr val="000000"/>
                </a:solidFill>
              </a:rPr>
              <a:t>lasses</a:t>
            </a:r>
            <a:endParaRPr lang="en-US" sz="3200" b="1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453502"/>
              </p:ext>
            </p:extLst>
          </p:nvPr>
        </p:nvGraphicFramePr>
        <p:xfrm>
          <a:off x="561472" y="1590841"/>
          <a:ext cx="7967580" cy="491486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83790"/>
                <a:gridCol w="3983790"/>
              </a:tblGrid>
              <a:tr h="374906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Non-Credit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Credit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06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Free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Costs</a:t>
                      </a:r>
                      <a:r>
                        <a:rPr lang="en-US" sz="1700" baseline="0" dirty="0" smtClean="0"/>
                        <a:t> money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09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Earn a non-credit certificate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Earn a credit certificate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09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Can repeat a class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Cannot repeat a class you pass with an</a:t>
                      </a:r>
                      <a:r>
                        <a:rPr lang="en-US" sz="1700" baseline="0" dirty="0" smtClean="0"/>
                        <a:t> A, B or C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755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Grades: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700" dirty="0" smtClean="0"/>
                        <a:t>       - Pass, </a:t>
                      </a:r>
                      <a:r>
                        <a:rPr lang="en-US" sz="1700" b="1" u="sng" strike="noStrike" dirty="0" smtClean="0"/>
                        <a:t>OR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700" dirty="0" smtClean="0"/>
                        <a:t>       - Satisfactory</a:t>
                      </a:r>
                      <a:r>
                        <a:rPr lang="en-US" sz="1700" baseline="0" dirty="0" smtClean="0"/>
                        <a:t> progress, </a:t>
                      </a:r>
                      <a:r>
                        <a:rPr lang="en-US" sz="1700" b="1" u="sng" baseline="0" dirty="0" smtClean="0"/>
                        <a:t>OR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700" baseline="0" dirty="0" smtClean="0"/>
                        <a:t>       - No pass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Grades: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700" dirty="0" smtClean="0"/>
                        <a:t> -  Letter:  A/B/C/D or F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700" b="1" u="none" dirty="0" smtClean="0"/>
                        <a:t>      </a:t>
                      </a:r>
                      <a:r>
                        <a:rPr lang="en-US" sz="1700" b="1" u="sng" dirty="0" smtClean="0"/>
                        <a:t>OR</a:t>
                      </a:r>
                      <a:r>
                        <a:rPr lang="en-US" sz="1700" dirty="0" smtClean="0"/>
                        <a:t/>
                      </a:r>
                      <a:br>
                        <a:rPr lang="en-US" sz="1700" dirty="0" smtClean="0"/>
                      </a:br>
                      <a:r>
                        <a:rPr lang="en-US" sz="1700" baseline="0" dirty="0" smtClean="0"/>
                        <a:t> -  </a:t>
                      </a:r>
                      <a:r>
                        <a:rPr lang="en-US" sz="1700" dirty="0" smtClean="0"/>
                        <a:t>Pass/No</a:t>
                      </a:r>
                      <a:r>
                        <a:rPr lang="en-US" sz="1700" baseline="0" dirty="0" smtClean="0"/>
                        <a:t> pass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09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No financial aid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CA resident requirement for financial aid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06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No units on transcript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Earn units on transcript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09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No CA Resident requirement</a:t>
                      </a:r>
                      <a:endParaRPr lang="en-US" sz="17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700" dirty="0" smtClean="0"/>
                        <a:t>Non-resident tuition without CA residency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472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68421"/>
            <a:ext cx="7994316" cy="105898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Certificates in the ESL </a:t>
            </a:r>
            <a:r>
              <a:rPr lang="en-US" b="1" dirty="0" smtClean="0">
                <a:solidFill>
                  <a:srgbClr val="000000"/>
                </a:solidFill>
              </a:rPr>
              <a:t>Department</a:t>
            </a:r>
            <a:br>
              <a:rPr lang="en-US" b="1" dirty="0" smtClean="0">
                <a:solidFill>
                  <a:srgbClr val="000000"/>
                </a:solidFill>
              </a:rPr>
            </a:br>
            <a:r>
              <a:rPr lang="en-US" sz="2000" i="1" dirty="0" smtClean="0">
                <a:solidFill>
                  <a:srgbClr val="000000"/>
                </a:solidFill>
              </a:rPr>
              <a:t>You can work towards a credit or a non-credit certificate in the ESL Department. Below is a list of the different certificates we offer.</a:t>
            </a:r>
            <a:endParaRPr lang="en-US" sz="2000" i="1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851644"/>
              </p:ext>
            </p:extLst>
          </p:nvPr>
        </p:nvGraphicFramePr>
        <p:xfrm>
          <a:off x="507999" y="1727411"/>
          <a:ext cx="8154738" cy="5064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77369"/>
                <a:gridCol w="4077369"/>
              </a:tblGrid>
              <a:tr h="4610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Non-Credit Certificates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Credit Certificates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8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Beginning Certificate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dirty="0" smtClean="0"/>
                        <a:t>[Level </a:t>
                      </a:r>
                      <a:r>
                        <a:rPr lang="en-US" dirty="0" smtClean="0"/>
                        <a:t>50/51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89"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High-Beginning Certificate       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dirty="0" smtClean="0"/>
                        <a:t>[Level</a:t>
                      </a:r>
                      <a:r>
                        <a:rPr lang="en-US" baseline="0" dirty="0" smtClean="0"/>
                        <a:t> 1]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High-Beginning</a:t>
                      </a:r>
                      <a:r>
                        <a:rPr lang="en-US" baseline="0" dirty="0" smtClean="0"/>
                        <a:t> Certificate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baseline="0" dirty="0" smtClean="0"/>
                        <a:t>[Level 1]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8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Certificate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baseline="0" dirty="0" smtClean="0"/>
                        <a:t>[Level 2]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Intermediate Certificate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dirty="0" smtClean="0"/>
                        <a:t>[Level 2]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8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High-Intermediate Certificate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dirty="0" smtClean="0"/>
                        <a:t>[Level 3]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High-Intermediate Certificate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dirty="0" smtClean="0"/>
                        <a:t>[Level</a:t>
                      </a:r>
                      <a:r>
                        <a:rPr lang="en-US" baseline="0" dirty="0" smtClean="0"/>
                        <a:t> 3]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8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Advanced Certificate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dirty="0" smtClean="0"/>
                        <a:t>[Levels 4/5]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8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ESL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Pronunciation Certificate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ESL Pronunciation Certificate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862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Digital Tools + Tutoring Certificate</a:t>
                      </a:r>
                      <a:r>
                        <a:rPr lang="en-US" baseline="0" dirty="0" smtClean="0"/>
                        <a:t> for ESL Students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437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73197"/>
            <a:ext cx="7024744" cy="77113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Financial </a:t>
            </a:r>
            <a:r>
              <a:rPr lang="en-US" b="1" dirty="0" smtClean="0">
                <a:solidFill>
                  <a:srgbClr val="000000"/>
                </a:solidFill>
              </a:rPr>
              <a:t>Aid Information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08484"/>
            <a:ext cx="6777317" cy="3824145"/>
          </a:xfrm>
        </p:spPr>
        <p:txBody>
          <a:bodyPr/>
          <a:lstStyle/>
          <a:p>
            <a:r>
              <a:rPr lang="en-US" dirty="0" smtClean="0"/>
              <a:t>You cannot qualify for financial aid if you take only non-credit classes.  </a:t>
            </a:r>
          </a:p>
          <a:p>
            <a:endParaRPr lang="en-US" sz="1500" dirty="0" smtClean="0"/>
          </a:p>
          <a:p>
            <a:r>
              <a:rPr lang="en-US" dirty="0" smtClean="0"/>
              <a:t>If you take some credit classes, you may qualify for financial aid.  </a:t>
            </a:r>
          </a:p>
          <a:p>
            <a:endParaRPr lang="en-US" sz="1500" dirty="0" smtClean="0"/>
          </a:p>
          <a:p>
            <a:r>
              <a:rPr lang="en-US" dirty="0" smtClean="0"/>
              <a:t>For more information, send an email to </a:t>
            </a:r>
            <a:r>
              <a:rPr lang="en-US" dirty="0" smtClean="0">
                <a:hlinkClick r:id="rId2"/>
              </a:rPr>
              <a:t>financialaid@contracosta.edu</a:t>
            </a:r>
            <a:r>
              <a:rPr lang="en-US" dirty="0" smtClean="0"/>
              <a:t> or call 510-215-6026.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92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93" y="793788"/>
            <a:ext cx="7778187" cy="85993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/>
            </a:r>
            <a:br>
              <a:rPr lang="en-US" b="1" dirty="0" smtClean="0">
                <a:solidFill>
                  <a:srgbClr val="000000"/>
                </a:solidFill>
              </a:rPr>
            </a:br>
            <a:r>
              <a:rPr lang="en-US" b="1" dirty="0" smtClean="0">
                <a:solidFill>
                  <a:srgbClr val="000000"/>
                </a:solidFill>
              </a:rPr>
              <a:t>Graduation </a:t>
            </a:r>
            <a:r>
              <a:rPr lang="en-US" b="1" dirty="0" smtClean="0">
                <a:solidFill>
                  <a:srgbClr val="000000"/>
                </a:solidFill>
              </a:rPr>
              <a:t>&amp; Transfer Information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32000"/>
            <a:ext cx="7132386" cy="412574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If you are planning to graduate from CCC and/or transfer to a 4-year college, please contact </a:t>
            </a:r>
            <a:r>
              <a:rPr lang="en-US" dirty="0" smtClean="0"/>
              <a:t>a Counselor </a:t>
            </a:r>
            <a:r>
              <a:rPr lang="en-US" dirty="0" smtClean="0"/>
              <a:t>with any questions about credit and non-credit classes.  To make an appointment:</a:t>
            </a:r>
          </a:p>
          <a:p>
            <a:pPr marL="68580" indent="0">
              <a:buNone/>
            </a:pPr>
            <a:endParaRPr lang="en-US" sz="1500" dirty="0" smtClean="0"/>
          </a:p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www.contracosta.edu/what-next/</a:t>
            </a:r>
            <a:endParaRPr lang="en-US" dirty="0" smtClean="0"/>
          </a:p>
          <a:p>
            <a:r>
              <a:rPr lang="en-US" dirty="0" smtClean="0"/>
              <a:t>Scroll down to ‘</a:t>
            </a:r>
            <a:r>
              <a:rPr lang="en-US" i="1" dirty="0" smtClean="0"/>
              <a:t>Counseling + Transfer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Click on ‘</a:t>
            </a:r>
            <a:r>
              <a:rPr lang="en-US" i="1" dirty="0" smtClean="0"/>
              <a:t>Make a counseling appointment</a:t>
            </a:r>
            <a:r>
              <a:rPr lang="en-US" dirty="0" smtClean="0"/>
              <a:t>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683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9249</TotalTime>
  <Words>823</Words>
  <Application>Microsoft Macintosh PowerPoint</Application>
  <PresentationFormat>On-screen Show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ESL Department Information Starting Fall 2020</vt:lpstr>
      <vt:lpstr>Welcome </vt:lpstr>
      <vt:lpstr>Information about ESL Classes starting Fall 2020</vt:lpstr>
      <vt:lpstr>New Non-Credit Course Options</vt:lpstr>
      <vt:lpstr>Understanding Course Numbers</vt:lpstr>
      <vt:lpstr>Comparing Non-Credit &amp;  Credit Classes</vt:lpstr>
      <vt:lpstr>Certificates in the ESL Department You can work towards a credit or a non-credit certificate in the ESL Department. Below is a list of the different certificates we offer.</vt:lpstr>
      <vt:lpstr>Financial Aid Information</vt:lpstr>
      <vt:lpstr> Graduation &amp; Transfer Information</vt:lpstr>
      <vt:lpstr>What if I want to change from  credit to non-credit  OR  from non-credit to credit?</vt:lpstr>
      <vt:lpstr>Please Share This Information!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ESL Department Information Session –  Spring 2020</dc:title>
  <dc:creator>Nooshi Borhan</dc:creator>
  <cp:lastModifiedBy>Nooshi Borhan</cp:lastModifiedBy>
  <cp:revision>22</cp:revision>
  <dcterms:created xsi:type="dcterms:W3CDTF">2020-03-07T00:19:43Z</dcterms:created>
  <dcterms:modified xsi:type="dcterms:W3CDTF">2020-04-17T18:04:38Z</dcterms:modified>
</cp:coreProperties>
</file>